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26"/>
  </p:notesMasterIdLst>
  <p:handoutMasterIdLst>
    <p:handoutMasterId r:id="rId27"/>
  </p:handoutMasterIdLst>
  <p:sldIdLst>
    <p:sldId id="256" r:id="rId3"/>
    <p:sldId id="265" r:id="rId4"/>
    <p:sldId id="266" r:id="rId5"/>
    <p:sldId id="260" r:id="rId6"/>
    <p:sldId id="261" r:id="rId7"/>
    <p:sldId id="262" r:id="rId8"/>
    <p:sldId id="264" r:id="rId9"/>
    <p:sldId id="268" r:id="rId10"/>
    <p:sldId id="269" r:id="rId11"/>
    <p:sldId id="270" r:id="rId12"/>
    <p:sldId id="271" r:id="rId13"/>
    <p:sldId id="267" r:id="rId14"/>
    <p:sldId id="277" r:id="rId15"/>
    <p:sldId id="281" r:id="rId16"/>
    <p:sldId id="279" r:id="rId17"/>
    <p:sldId id="273" r:id="rId18"/>
    <p:sldId id="274" r:id="rId19"/>
    <p:sldId id="258" r:id="rId20"/>
    <p:sldId id="257" r:id="rId21"/>
    <p:sldId id="276" r:id="rId22"/>
    <p:sldId id="282" r:id="rId23"/>
    <p:sldId id="283"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9" autoAdjust="0"/>
    <p:restoredTop sz="94660"/>
  </p:normalViewPr>
  <p:slideViewPr>
    <p:cSldViewPr snapToGrid="0">
      <p:cViewPr varScale="1">
        <p:scale>
          <a:sx n="114" d="100"/>
          <a:sy n="114" d="100"/>
        </p:scale>
        <p:origin x="816" y="102"/>
      </p:cViewPr>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246C566-1CF3-2B11-B590-BE227BAA59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2E1A89BC-F27F-F000-ADFA-BE2113AB25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CAB83A-A673-4605-804A-B37EA69C48D3}" type="datetimeFigureOut">
              <a:rPr lang="es-EC" smtClean="0"/>
              <a:t>19/5/2026</a:t>
            </a:fld>
            <a:endParaRPr lang="es-EC"/>
          </a:p>
        </p:txBody>
      </p:sp>
      <p:sp>
        <p:nvSpPr>
          <p:cNvPr id="4" name="Marcador de pie de página 3">
            <a:extLst>
              <a:ext uri="{FF2B5EF4-FFF2-40B4-BE49-F238E27FC236}">
                <a16:creationId xmlns:a16="http://schemas.microsoft.com/office/drawing/2014/main" id="{A501C880-8160-FC43-3E54-242DEB7B77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54049A51-94DC-BF91-6AA0-14401CDC23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40808F-A479-444E-94EC-BA3AA854D8F5}" type="slidenum">
              <a:rPr lang="es-EC" smtClean="0"/>
              <a:t>‹Nº›</a:t>
            </a:fld>
            <a:endParaRPr lang="es-EC"/>
          </a:p>
        </p:txBody>
      </p:sp>
    </p:spTree>
    <p:extLst>
      <p:ext uri="{BB962C8B-B14F-4D97-AF65-F5344CB8AC3E}">
        <p14:creationId xmlns:p14="http://schemas.microsoft.com/office/powerpoint/2010/main" val="1399430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002E7-BD36-4FFB-923D-41459CB4D5F6}" type="datetimeFigureOut">
              <a:rPr lang="es-EC" smtClean="0"/>
              <a:t>19/5/2026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566FC-CBCD-4832-A35C-491D6E4B78FE}" type="slidenum">
              <a:rPr lang="es-EC" smtClean="0"/>
              <a:t>‹Nº›</a:t>
            </a:fld>
            <a:endParaRPr lang="es-EC"/>
          </a:p>
        </p:txBody>
      </p:sp>
    </p:spTree>
    <p:extLst>
      <p:ext uri="{BB962C8B-B14F-4D97-AF65-F5344CB8AC3E}">
        <p14:creationId xmlns:p14="http://schemas.microsoft.com/office/powerpoint/2010/main" val="4028303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Diapositiva de título">
    <p:bg>
      <p:bgPr>
        <a:blipFill>
          <a:blip r:embed="rId2">
            <a:extLst>
              <a:ext uri="{BEBA8EAE-BF5A-486C-A8C5-ECC9F3942E4B}">
                <a14:imgProps xmlns:a14="http://schemas.microsoft.com/office/drawing/2010/main">
                  <a14:imgLayer r:embed="rId3">
                    <a14:imgEffect>
                      <a14:colorTemperature colorTemp="2950"/>
                    </a14:imgEffect>
                    <a14:imgEffect>
                      <a14:saturation sat="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27AC637-795D-D18A-A495-CD387FE1C9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Imagen 4">
            <a:extLst>
              <a:ext uri="{FF2B5EF4-FFF2-40B4-BE49-F238E27FC236}">
                <a16:creationId xmlns:a16="http://schemas.microsoft.com/office/drawing/2014/main" id="{B3273CDD-AA93-2E77-E52F-02AACEE9A148}"/>
              </a:ext>
            </a:extLst>
          </p:cNvPr>
          <p:cNvPicPr>
            <a:picLocks noChangeAspect="1"/>
          </p:cNvPicPr>
          <p:nvPr userDrawn="1"/>
        </p:nvPicPr>
        <p:blipFill>
          <a:blip r:embed="rId5">
            <a:alphaModFix amt="6000"/>
            <a:extLst>
              <a:ext uri="{BEBA8EAE-BF5A-486C-A8C5-ECC9F3942E4B}">
                <a14:imgProps xmlns:a14="http://schemas.microsoft.com/office/drawing/2010/main">
                  <a14:imgLayer r:embed="rId6">
                    <a14:imgEffect>
                      <a14:saturation sat="305000"/>
                    </a14:imgEffect>
                  </a14:imgLayer>
                </a14:imgProps>
              </a:ext>
              <a:ext uri="{28A0092B-C50C-407E-A947-70E740481C1C}">
                <a14:useLocalDpi xmlns:a14="http://schemas.microsoft.com/office/drawing/2010/main" val="0"/>
              </a:ext>
            </a:extLst>
          </a:blip>
          <a:stretch>
            <a:fillRect/>
          </a:stretch>
        </p:blipFill>
        <p:spPr>
          <a:xfrm>
            <a:off x="8432369" y="1297846"/>
            <a:ext cx="3626036" cy="3632387"/>
          </a:xfrm>
          <a:prstGeom prst="rect">
            <a:avLst/>
          </a:prstGeom>
        </p:spPr>
      </p:pic>
    </p:spTree>
    <p:extLst>
      <p:ext uri="{BB962C8B-B14F-4D97-AF65-F5344CB8AC3E}">
        <p14:creationId xmlns:p14="http://schemas.microsoft.com/office/powerpoint/2010/main" val="248700066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Diapositiva de título">
    <p:bg>
      <p:bgPr>
        <a:blipFill>
          <a:blip r:embed="rId2">
            <a:extLst>
              <a:ext uri="{BEBA8EAE-BF5A-486C-A8C5-ECC9F3942E4B}">
                <a14:imgProps xmlns:a14="http://schemas.microsoft.com/office/drawing/2010/main">
                  <a14:imgLayer r:embed="rId3">
                    <a14:imgEffect>
                      <a14:colorTemperature colorTemp="2950"/>
                    </a14:imgEffect>
                    <a14:imgEffect>
                      <a14:saturation sat="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27AC637-795D-D18A-A495-CD387FE1C9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Imagen 4">
            <a:extLst>
              <a:ext uri="{FF2B5EF4-FFF2-40B4-BE49-F238E27FC236}">
                <a16:creationId xmlns:a16="http://schemas.microsoft.com/office/drawing/2014/main" id="{B3273CDD-AA93-2E77-E52F-02AACEE9A148}"/>
              </a:ext>
            </a:extLst>
          </p:cNvPr>
          <p:cNvPicPr>
            <a:picLocks noChangeAspect="1"/>
          </p:cNvPicPr>
          <p:nvPr userDrawn="1"/>
        </p:nvPicPr>
        <p:blipFill>
          <a:blip r:embed="rId5">
            <a:alphaModFix amt="6000"/>
            <a:extLst>
              <a:ext uri="{BEBA8EAE-BF5A-486C-A8C5-ECC9F3942E4B}">
                <a14:imgProps xmlns:a14="http://schemas.microsoft.com/office/drawing/2010/main">
                  <a14:imgLayer r:embed="rId6">
                    <a14:imgEffect>
                      <a14:saturation sat="305000"/>
                    </a14:imgEffect>
                  </a14:imgLayer>
                </a14:imgProps>
              </a:ext>
              <a:ext uri="{28A0092B-C50C-407E-A947-70E740481C1C}">
                <a14:useLocalDpi xmlns:a14="http://schemas.microsoft.com/office/drawing/2010/main" val="0"/>
              </a:ext>
            </a:extLst>
          </a:blip>
          <a:stretch>
            <a:fillRect/>
          </a:stretch>
        </p:blipFill>
        <p:spPr>
          <a:xfrm>
            <a:off x="8432369" y="1297846"/>
            <a:ext cx="3626036" cy="3632387"/>
          </a:xfrm>
          <a:prstGeom prst="rect">
            <a:avLst/>
          </a:prstGeom>
        </p:spPr>
      </p:pic>
    </p:spTree>
    <p:extLst>
      <p:ext uri="{BB962C8B-B14F-4D97-AF65-F5344CB8AC3E}">
        <p14:creationId xmlns:p14="http://schemas.microsoft.com/office/powerpoint/2010/main" val="105016624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Gráfico 6">
            <a:extLst>
              <a:ext uri="{FF2B5EF4-FFF2-40B4-BE49-F238E27FC236}">
                <a16:creationId xmlns:a16="http://schemas.microsoft.com/office/drawing/2014/main" id="{CF6DAD43-B611-EB8A-F2F6-B063A667FF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54800"/>
            <a:ext cx="12192000" cy="199995"/>
          </a:xfrm>
          <a:prstGeom prst="rect">
            <a:avLst/>
          </a:prstGeom>
        </p:spPr>
      </p:pic>
      <p:sp>
        <p:nvSpPr>
          <p:cNvPr id="8" name="Rectángulo 7">
            <a:extLst>
              <a:ext uri="{FF2B5EF4-FFF2-40B4-BE49-F238E27FC236}">
                <a16:creationId xmlns:a16="http://schemas.microsoft.com/office/drawing/2014/main" id="{037627B3-0A1D-EC46-F90E-E4C1FBFF4638}"/>
              </a:ext>
            </a:extLst>
          </p:cNvPr>
          <p:cNvSpPr/>
          <p:nvPr userDrawn="1"/>
        </p:nvSpPr>
        <p:spPr>
          <a:xfrm>
            <a:off x="3404021" y="6570130"/>
            <a:ext cx="5383959" cy="369332"/>
          </a:xfrm>
          <a:prstGeom prst="rect">
            <a:avLst/>
          </a:prstGeom>
          <a:noFill/>
        </p:spPr>
        <p:txBody>
          <a:bodyPr wrap="square" lIns="91440" tIns="45720" rIns="91440" bIns="45720">
            <a:spAutoFit/>
          </a:bodyPr>
          <a:lstStyle/>
          <a:p>
            <a:pPr algn="ctr"/>
            <a:r>
              <a:rPr lang="es-ES" sz="1800" b="1" cap="none" spc="50" dirty="0">
                <a:ln w="0"/>
                <a:solidFill>
                  <a:schemeClr val="bg2"/>
                </a:solidFill>
                <a:effectLst>
                  <a:innerShdw blurRad="63500" dist="50800" dir="13500000">
                    <a:srgbClr val="000000">
                      <a:alpha val="50000"/>
                    </a:srgbClr>
                  </a:innerShdw>
                </a:effectLst>
              </a:rPr>
              <a:t>www.bomberosotavalo.gob.ec</a:t>
            </a:r>
            <a:endParaRPr lang="es-EC" sz="1800" b="1" cap="none" spc="50" dirty="0">
              <a:ln w="0"/>
              <a:solidFill>
                <a:schemeClr val="bg2"/>
              </a:solidFill>
              <a:effectLst>
                <a:innerShdw blurRad="63500" dist="50800" dir="13500000">
                  <a:srgbClr val="000000">
                    <a:alpha val="50000"/>
                  </a:srgbClr>
                </a:innerShdw>
              </a:effectLst>
            </a:endParaRPr>
          </a:p>
        </p:txBody>
      </p:sp>
      <p:pic>
        <p:nvPicPr>
          <p:cNvPr id="9" name="Imagen 8">
            <a:extLst>
              <a:ext uri="{FF2B5EF4-FFF2-40B4-BE49-F238E27FC236}">
                <a16:creationId xmlns:a16="http://schemas.microsoft.com/office/drawing/2014/main" id="{8D639521-DC6F-9CCE-AFBE-D9CC93F747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206"/>
            <a:ext cx="12192000" cy="6854794"/>
          </a:xfrm>
          <a:prstGeom prst="rect">
            <a:avLst/>
          </a:prstGeom>
        </p:spPr>
      </p:pic>
    </p:spTree>
    <p:extLst>
      <p:ext uri="{BB962C8B-B14F-4D97-AF65-F5344CB8AC3E}">
        <p14:creationId xmlns:p14="http://schemas.microsoft.com/office/powerpoint/2010/main" val="794739673"/>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pic>
        <p:nvPicPr>
          <p:cNvPr id="7" name="Gráfico 6">
            <a:extLst>
              <a:ext uri="{FF2B5EF4-FFF2-40B4-BE49-F238E27FC236}">
                <a16:creationId xmlns:a16="http://schemas.microsoft.com/office/drawing/2014/main" id="{CF6DAD43-B611-EB8A-F2F6-B063A667FF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54800"/>
            <a:ext cx="12192000" cy="199995"/>
          </a:xfrm>
          <a:prstGeom prst="rect">
            <a:avLst/>
          </a:prstGeom>
        </p:spPr>
      </p:pic>
      <p:sp>
        <p:nvSpPr>
          <p:cNvPr id="8" name="Rectángulo 7">
            <a:extLst>
              <a:ext uri="{FF2B5EF4-FFF2-40B4-BE49-F238E27FC236}">
                <a16:creationId xmlns:a16="http://schemas.microsoft.com/office/drawing/2014/main" id="{037627B3-0A1D-EC46-F90E-E4C1FBFF4638}"/>
              </a:ext>
            </a:extLst>
          </p:cNvPr>
          <p:cNvSpPr/>
          <p:nvPr userDrawn="1"/>
        </p:nvSpPr>
        <p:spPr>
          <a:xfrm>
            <a:off x="3404021" y="6570130"/>
            <a:ext cx="5383959" cy="369332"/>
          </a:xfrm>
          <a:prstGeom prst="rect">
            <a:avLst/>
          </a:prstGeom>
          <a:noFill/>
        </p:spPr>
        <p:txBody>
          <a:bodyPr wrap="square" lIns="91440" tIns="45720" rIns="91440" bIns="45720">
            <a:spAutoFit/>
          </a:bodyPr>
          <a:lstStyle/>
          <a:p>
            <a:pPr algn="ctr"/>
            <a:r>
              <a:rPr lang="es-ES" sz="1800" b="1" cap="none" spc="50" dirty="0">
                <a:ln w="0"/>
                <a:solidFill>
                  <a:schemeClr val="bg2"/>
                </a:solidFill>
                <a:effectLst>
                  <a:innerShdw blurRad="63500" dist="50800" dir="13500000">
                    <a:srgbClr val="000000">
                      <a:alpha val="50000"/>
                    </a:srgbClr>
                  </a:innerShdw>
                </a:effectLst>
              </a:rPr>
              <a:t>www.bomberosotavalo.gob.ec</a:t>
            </a:r>
            <a:endParaRPr lang="es-EC" sz="1800" b="1" cap="none" spc="50" dirty="0">
              <a:ln w="0"/>
              <a:solidFill>
                <a:schemeClr val="bg2"/>
              </a:solidFill>
              <a:effectLst>
                <a:innerShdw blurRad="63500" dist="50800" dir="13500000">
                  <a:srgbClr val="000000">
                    <a:alpha val="50000"/>
                  </a:srgbClr>
                </a:innerShdw>
              </a:effectLst>
            </a:endParaRPr>
          </a:p>
        </p:txBody>
      </p:sp>
      <p:pic>
        <p:nvPicPr>
          <p:cNvPr id="9" name="Imagen 8">
            <a:extLst>
              <a:ext uri="{FF2B5EF4-FFF2-40B4-BE49-F238E27FC236}">
                <a16:creationId xmlns:a16="http://schemas.microsoft.com/office/drawing/2014/main" id="{8D639521-DC6F-9CCE-AFBE-D9CC93F747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206"/>
            <a:ext cx="12192000" cy="6854794"/>
          </a:xfrm>
          <a:prstGeom prst="rect">
            <a:avLst/>
          </a:prstGeom>
        </p:spPr>
      </p:pic>
    </p:spTree>
    <p:extLst>
      <p:ext uri="{BB962C8B-B14F-4D97-AF65-F5344CB8AC3E}">
        <p14:creationId xmlns:p14="http://schemas.microsoft.com/office/powerpoint/2010/main" val="1903814651"/>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bomberosotavalo.gob.ec/capacitaciones/" TargetMode="External"/><Relationship Id="rId2" Type="http://schemas.openxmlformats.org/officeDocument/2006/relationships/hyperlink" Target="https://bomberosotavalo.gob.ec/servicio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D8AF67-5DE3-530A-30FE-D521C1CDC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1482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79483" y="774427"/>
            <a:ext cx="10066846" cy="3277820"/>
          </a:xfrm>
          <a:prstGeom prst="rect">
            <a:avLst/>
          </a:prstGeom>
        </p:spPr>
        <p:txBody>
          <a:bodyPr wrap="square">
            <a:spAutoFit/>
          </a:bodyPr>
          <a:lstStyle/>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Alcance Intercultural:</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La alta participación de la población </a:t>
            </a: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Indígena (26%)</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valida la presencia territorial de la institución en zonas rurales.</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Eficiencia Académica:</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El índice de certificación del </a:t>
            </a: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87%</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garantiza que la mayoría de los asistentes adquirieron las competencias mínimas requeridas.</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Liderazgo Femenino:</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Las mujeres representan el grupo con mayor interés en la seguridad preventiva, superando a los hombres por un margen del </a:t>
            </a: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13.2%</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Meta Institucional:</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Se superó la meta proyectada de 2,000 personas, estableciendo un nuevo estándar de gestión para el año 2026.</a:t>
            </a:r>
            <a:endParaRPr lang="es-EC"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483" y="4098081"/>
            <a:ext cx="4424158" cy="248858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242" y="4209307"/>
            <a:ext cx="5421087" cy="2266138"/>
          </a:xfrm>
          <a:prstGeom prst="rect">
            <a:avLst/>
          </a:prstGeom>
        </p:spPr>
      </p:pic>
    </p:spTree>
    <p:extLst>
      <p:ext uri="{BB962C8B-B14F-4D97-AF65-F5344CB8AC3E}">
        <p14:creationId xmlns:p14="http://schemas.microsoft.com/office/powerpoint/2010/main" val="246352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67622" y="752179"/>
            <a:ext cx="8882904" cy="1154675"/>
          </a:xfrm>
          <a:prstGeom prst="rect">
            <a:avLst/>
          </a:prstGeom>
        </p:spPr>
        <p:txBody>
          <a:bodyPr wrap="square">
            <a:spAutoFit/>
          </a:bodyPr>
          <a:lstStyle/>
          <a:p>
            <a:pPr algn="just">
              <a:lnSpc>
                <a:spcPct val="110000"/>
              </a:lnSpc>
              <a:spcAft>
                <a:spcPts val="600"/>
              </a:spcAft>
            </a:pP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Durante el año 2025, el Departamento de Capacitación del Cuerpo de Bomberos del Cantón Otavalo ejecutó tres programas formativos dirigidos a población infantil y juvenil del cantón, fortaleciendo la cultura de prevención, disciplina, liderazgo y conocimientos básicos en gestión de riesgos y atención de emergencias.</a:t>
            </a:r>
            <a:endParaRPr lang="es-EC"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2"/>
          <p:cNvSpPr/>
          <p:nvPr/>
        </p:nvSpPr>
        <p:spPr>
          <a:xfrm>
            <a:off x="1111470" y="2034837"/>
            <a:ext cx="4918840" cy="2240293"/>
          </a:xfrm>
          <a:prstGeom prst="rect">
            <a:avLst/>
          </a:prstGeom>
        </p:spPr>
        <p:txBody>
          <a:bodyPr wrap="square">
            <a:spAutoFit/>
          </a:bodyPr>
          <a:lstStyle/>
          <a:p>
            <a:pPr algn="just">
              <a:lnSpc>
                <a:spcPct val="110000"/>
              </a:lnSpc>
              <a:spcAft>
                <a:spcPts val="600"/>
              </a:spcAf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CURSO VACACIONAL BOMBEROS JUNIOR 2025</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Participantes:</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55 niños y niñas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Rango de edad:</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8 a 11 años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Duración:</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07 al 20 de julio (2 semanas)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Carga horaria estimada:</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lnSpc>
                <a:spcPct val="110000"/>
              </a:lnSpc>
              <a:spcAft>
                <a:spcPts val="600"/>
              </a:spcAft>
              <a:buSzPts val="1000"/>
              <a:buFont typeface="Courier New" panose="02070309020205020404" pitchFamily="49" charset="0"/>
              <a:buChar char="o"/>
              <a:tabLst>
                <a:tab pos="914400" algn="l"/>
              </a:tabLst>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5 horas diarias x 10 días = </a:t>
            </a: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50 horas académicas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lnSpc>
                <a:spcPct val="110000"/>
              </a:lnSpc>
              <a:spcAft>
                <a:spcPts val="600"/>
              </a:spcAft>
              <a:buSzPts val="1000"/>
              <a:buFont typeface="Courier New" panose="02070309020205020404" pitchFamily="49" charset="0"/>
              <a:buChar char="o"/>
              <a:tabLst>
                <a:tab pos="914400" algn="l"/>
              </a:tabLst>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Actividad adicional de campamento y clausura</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Personal instructor y monitores:</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11 miembros operativos</a:t>
            </a:r>
            <a:endParaRPr lang="es-EC" sz="1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ángulo 3"/>
          <p:cNvSpPr/>
          <p:nvPr/>
        </p:nvSpPr>
        <p:spPr>
          <a:xfrm>
            <a:off x="6161692" y="2043860"/>
            <a:ext cx="5288742" cy="1960217"/>
          </a:xfrm>
          <a:prstGeom prst="rect">
            <a:avLst/>
          </a:prstGeom>
        </p:spPr>
        <p:txBody>
          <a:bodyPr wrap="square">
            <a:spAutoFit/>
          </a:bodyPr>
          <a:lstStyle/>
          <a:p>
            <a:pPr algn="just">
              <a:lnSpc>
                <a:spcPct val="110000"/>
              </a:lnSpc>
              <a:spcAft>
                <a:spcPts val="600"/>
              </a:spcAf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ACADEMIA INFANTIL “PEQUEÑOS GUARDIANES DEL FUEGO” 2025</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Participantes registrados:</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40 niños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Rango de edad:</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8 a 10 años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Duración:</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29 de noviembre al 20 de diciembre</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Módulos formativos:</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10</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Horas estimadas: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lnSpc>
                <a:spcPct val="110000"/>
              </a:lnSpc>
              <a:spcAft>
                <a:spcPts val="600"/>
              </a:spcAft>
              <a:buSzPts val="1000"/>
              <a:buFont typeface="Courier New" panose="02070309020205020404" pitchFamily="49" charset="0"/>
              <a:buChar char="o"/>
              <a:tabLst>
                <a:tab pos="914400" algn="l"/>
              </a:tabLst>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29 horas académicas aproximadas (según malla curricular)</a:t>
            </a:r>
            <a:endParaRPr lang="es-EC" sz="1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1111470" y="4734228"/>
            <a:ext cx="4804058" cy="1960217"/>
          </a:xfrm>
          <a:prstGeom prst="rect">
            <a:avLst/>
          </a:prstGeom>
        </p:spPr>
        <p:txBody>
          <a:bodyPr wrap="square">
            <a:spAutoFit/>
          </a:bodyPr>
          <a:lstStyle/>
          <a:p>
            <a:pPr algn="just">
              <a:lnSpc>
                <a:spcPct val="110000"/>
              </a:lnSpc>
              <a:spcAft>
                <a:spcPts val="600"/>
              </a:spcAf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PROGRAMA LEGIÓN DE FUEGO 2025</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Aft>
                <a:spcPts val="600"/>
              </a:spcAft>
            </a:pP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(Programa juvenil – formación disciplinaria y liderazgo)</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Aft>
                <a:spcPts val="600"/>
              </a:spcAf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Datos generales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Participantes estimados:</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45 jóvenes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Rango de edad:</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12 a 17 años</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Duración anual:</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Programa continuo 2025</a:t>
            </a:r>
            <a:endParaRPr lang="es-EC" sz="105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0000"/>
              </a:lnSpc>
              <a:spcAft>
                <a:spcPts val="600"/>
              </a:spcAft>
              <a:buSzPts val="1000"/>
              <a:buFont typeface="Symbol" panose="05050102010706020507" pitchFamily="18" charset="2"/>
              <a:buChar char=""/>
              <a:tabLst>
                <a:tab pos="457200" algn="l"/>
              </a:tabLst>
            </a:pPr>
            <a:r>
              <a:rPr lang="es-ES" sz="1200" b="1" dirty="0">
                <a:solidFill>
                  <a:schemeClr val="bg1"/>
                </a:solidFill>
                <a:latin typeface="Arial" panose="020B0604020202020204" pitchFamily="34" charset="0"/>
                <a:ea typeface="Times New Roman" panose="02020603050405020304" pitchFamily="18" charset="0"/>
                <a:cs typeface="Arial" panose="020B0604020202020204" pitchFamily="34" charset="0"/>
              </a:rPr>
              <a:t>Carga horaria estimada anual:</a:t>
            </a:r>
            <a:r>
              <a:rPr lang="es-ES" sz="1200" dirty="0">
                <a:solidFill>
                  <a:schemeClr val="bg1"/>
                </a:solidFill>
                <a:latin typeface="Arial" panose="020B0604020202020204" pitchFamily="34" charset="0"/>
                <a:ea typeface="Times New Roman" panose="02020603050405020304" pitchFamily="18" charset="0"/>
                <a:cs typeface="Arial" panose="020B0604020202020204" pitchFamily="34" charset="0"/>
              </a:rPr>
              <a:t> 120 horas formativas</a:t>
            </a:r>
            <a:endParaRPr lang="es-EC" sz="10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5226"/>
          <a:stretch/>
        </p:blipFill>
        <p:spPr>
          <a:xfrm>
            <a:off x="6009074" y="4378729"/>
            <a:ext cx="4571999" cy="2368276"/>
          </a:xfrm>
          <a:prstGeom prst="rect">
            <a:avLst/>
          </a:prstGeom>
        </p:spPr>
      </p:pic>
    </p:spTree>
    <p:extLst>
      <p:ext uri="{BB962C8B-B14F-4D97-AF65-F5344CB8AC3E}">
        <p14:creationId xmlns:p14="http://schemas.microsoft.com/office/powerpoint/2010/main" val="350644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9AC07F-F41B-4F86-1A0B-047EFEFE056F}"/>
              </a:ext>
            </a:extLst>
          </p:cNvPr>
          <p:cNvSpPr>
            <a:spLocks noChangeArrowheads="1"/>
          </p:cNvSpPr>
          <p:nvPr/>
        </p:nvSpPr>
        <p:spPr bwMode="auto">
          <a:xfrm>
            <a:off x="563413" y="1619417"/>
            <a:ext cx="4775201"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Cultura de Prevención:</a:t>
            </a: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176213" marR="0" lvl="1" algn="just"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Campaña "Ecuador Sin Fuego":</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Charlas técnicas sobre el impacto de las quemas agrícolas y sanciones legales.</a:t>
            </a:r>
          </a:p>
          <a:p>
            <a:pPr marL="176213" marR="0" lvl="1" algn="just"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Capacitación:</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Formación a unidades educativas y comunidades en primeros auxilios y uso de extintores.</a:t>
            </a:r>
          </a:p>
          <a:p>
            <a:pPr marL="457200" marR="0" lvl="1" indent="0" algn="just" defTabSz="914400" rtl="0" eaLnBrk="0" fontAlgn="base" latinLnBrk="0" hangingPunct="0">
              <a:lnSpc>
                <a:spcPct val="100000"/>
              </a:lnSpc>
              <a:spcBef>
                <a:spcPct val="0"/>
              </a:spcBef>
              <a:spcAft>
                <a:spcPct val="0"/>
              </a:spcAft>
              <a:buClrTx/>
              <a:buSzTx/>
              <a:buFontTx/>
              <a:buChar char="•"/>
              <a:tabLst/>
            </a:pP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Gestión en Época Lluviosa:</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p>
          <a:p>
            <a:pPr marL="176213" marR="0" lvl="0" algn="just" defTabSz="914400" rtl="0" eaLnBrk="0" fontAlgn="base" latinLnBrk="0" hangingPunct="0">
              <a:lnSpc>
                <a:spcPct val="100000"/>
              </a:lnSpc>
              <a:spcBef>
                <a:spcPct val="0"/>
              </a:spcBef>
              <a:spcAft>
                <a:spcPct val="0"/>
              </a:spcAft>
              <a:buClrTx/>
              <a:buSzTx/>
              <a:tabLst/>
            </a:pP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Acciones preventivas contra inundaciones, succión de agua y limpieza de calzadas por deslizamientos.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Transparencia y Seguridad Ciudadana:</a:t>
            </a: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176213" marR="0" lvl="1" algn="just" defTabSz="914400" rtl="0" eaLnBrk="0" fontAlgn="base" latinLnBrk="0" hangingPunct="0">
              <a:lnSpc>
                <a:spcPct val="100000"/>
              </a:lnSpc>
              <a:spcBef>
                <a:spcPct val="0"/>
              </a:spcBef>
              <a:spcAft>
                <a:spcPct val="0"/>
              </a:spcAft>
              <a:buClrTx/>
              <a:buSzTx/>
              <a:tabLst/>
            </a:pP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Información constante a través de canales oficiales y rendición de cuentas anual.</a:t>
            </a:r>
          </a:p>
        </p:txBody>
      </p:sp>
      <p:sp>
        <p:nvSpPr>
          <p:cNvPr id="3" name="Rectángulo 2">
            <a:extLst>
              <a:ext uri="{FF2B5EF4-FFF2-40B4-BE49-F238E27FC236}">
                <a16:creationId xmlns:a16="http://schemas.microsoft.com/office/drawing/2014/main" id="{A1A2A658-33CB-1935-1F80-D171EB4A6B58}"/>
              </a:ext>
            </a:extLst>
          </p:cNvPr>
          <p:cNvSpPr/>
          <p:nvPr/>
        </p:nvSpPr>
        <p:spPr>
          <a:xfrm>
            <a:off x="1128363" y="165392"/>
            <a:ext cx="9313683" cy="523220"/>
          </a:xfrm>
          <a:prstGeom prst="rect">
            <a:avLst/>
          </a:prstGeom>
          <a:noFill/>
        </p:spPr>
        <p:txBody>
          <a:bodyPr wrap="square" lIns="91440" tIns="45720" rIns="91440" bIns="45720">
            <a:spAutoFit/>
          </a:bodyPr>
          <a:lstStyle/>
          <a:p>
            <a:pPr algn="ctr"/>
            <a:r>
              <a:rPr lang="es-ES"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PREVENCIÓN, VINCULACIÓN Y TRANSPARENCIA</a:t>
            </a:r>
            <a:endParaRPr lang="es-E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3FCF5FBB-DC97-4395-75E7-F2DEE44ED8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557" y="1112055"/>
            <a:ext cx="2935779" cy="2935779"/>
          </a:xfrm>
          <a:prstGeom prst="rect">
            <a:avLst/>
          </a:prstGeom>
          <a:noFill/>
          <a:ln>
            <a:noFill/>
          </a:ln>
        </p:spPr>
      </p:pic>
      <p:pic>
        <p:nvPicPr>
          <p:cNvPr id="5" name="Imagen 4">
            <a:extLst>
              <a:ext uri="{FF2B5EF4-FFF2-40B4-BE49-F238E27FC236}">
                <a16:creationId xmlns:a16="http://schemas.microsoft.com/office/drawing/2014/main" id="{92A908AC-6E48-9A5B-C7A6-A81368801D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557" y="4268975"/>
            <a:ext cx="4272280" cy="2244090"/>
          </a:xfrm>
          <a:prstGeom prst="rect">
            <a:avLst/>
          </a:prstGeom>
          <a:noFill/>
          <a:ln>
            <a:noFill/>
          </a:ln>
        </p:spPr>
      </p:pic>
      <p:pic>
        <p:nvPicPr>
          <p:cNvPr id="6" name="Imagen 5">
            <a:extLst>
              <a:ext uri="{FF2B5EF4-FFF2-40B4-BE49-F238E27FC236}">
                <a16:creationId xmlns:a16="http://schemas.microsoft.com/office/drawing/2014/main" id="{26CE1F44-9FE5-F38E-E3CC-4F57D8EF1A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72" y="1046741"/>
            <a:ext cx="2703547" cy="3718563"/>
          </a:xfrm>
          <a:prstGeom prst="rect">
            <a:avLst/>
          </a:prstGeom>
          <a:noFill/>
          <a:ln>
            <a:noFill/>
          </a:ln>
        </p:spPr>
      </p:pic>
    </p:spTree>
    <p:extLst>
      <p:ext uri="{BB962C8B-B14F-4D97-AF65-F5344CB8AC3E}">
        <p14:creationId xmlns:p14="http://schemas.microsoft.com/office/powerpoint/2010/main" val="188676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958818" y="105711"/>
            <a:ext cx="8626849"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RESPUESTAS A LA CIUDADANÍA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ÁREA DE PLANIFICACIÓN INSTITUCIONAL</a:t>
            </a:r>
          </a:p>
        </p:txBody>
      </p:sp>
      <p:sp>
        <p:nvSpPr>
          <p:cNvPr id="5" name="Rectángulo 4">
            <a:extLst>
              <a:ext uri="{FF2B5EF4-FFF2-40B4-BE49-F238E27FC236}">
                <a16:creationId xmlns:a16="http://schemas.microsoft.com/office/drawing/2014/main" id="{0FBBE122-A614-4844-8BFF-91D870006458}"/>
              </a:ext>
            </a:extLst>
          </p:cNvPr>
          <p:cNvSpPr/>
          <p:nvPr/>
        </p:nvSpPr>
        <p:spPr>
          <a:xfrm>
            <a:off x="3746810" y="2024516"/>
            <a:ext cx="215905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353564E-A550-4180-8E29-54223DB832FF}"/>
              </a:ext>
            </a:extLst>
          </p:cNvPr>
          <p:cNvSpPr txBox="1"/>
          <p:nvPr/>
        </p:nvSpPr>
        <p:spPr>
          <a:xfrm>
            <a:off x="572233" y="1356624"/>
            <a:ext cx="942418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Cuál es la finalidad de tener 2 sedes en la ciudad de Otavalo</a:t>
            </a: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EB85BA7-B10F-4048-A4E3-1B082D2AB3F7}"/>
              </a:ext>
            </a:extLst>
          </p:cNvPr>
          <p:cNvSpPr txBox="1"/>
          <p:nvPr/>
        </p:nvSpPr>
        <p:spPr>
          <a:xfrm>
            <a:off x="237758" y="1725956"/>
            <a:ext cx="11716483" cy="2850524"/>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Cuerpo de Bomberos del Cantón Otavalo cuenta con tres estaciones bomberiles estratégicamente ubicadas para garantizar una atención eficiente y oportuna ante emergencias en todo el territorio cantonal, cumpliendo las competencias establecidas en la Constitución de la República y el Código Orgánico de Organización Territorial Autonomía y Descentralización – COOTAD.</a:t>
            </a: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361950" marR="0" lvl="1" indent="0" algn="l" defTabSz="457200" rtl="0" eaLnBrk="1" fontAlgn="auto" latinLnBrk="0" hangingPunct="1">
              <a:lnSpc>
                <a:spcPct val="107000"/>
              </a:lnSpc>
              <a:spcBef>
                <a:spcPts val="600"/>
              </a:spcBef>
              <a:spcAft>
                <a:spcPts val="800"/>
              </a:spcAft>
              <a:buClrTx/>
              <a:buSzPts val="1000"/>
              <a:buFontTx/>
              <a:buNone/>
              <a:tabLst>
                <a:tab pos="914400" algn="l"/>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 estaciones se encuentran distribuidas en:</a:t>
            </a: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Sede Central y Comandancia en la cabecera cantonal; </a:t>
            </a: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Una estación operativa adicional en la ciudad de Otavalo </a:t>
            </a:r>
            <a:r>
              <a:rPr kumimoji="0" lang="es-MX" sz="15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(Nueva Estación)</a:t>
            </a: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donde se concentra el equipo pesado y paramédico institucional que facilita la logística y movilidad institucional dentro del cantón; y </a:t>
            </a: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estación de San Pablo del Lago, destinada a fortalecer la cobertura en las parroquias rurales del sector oriental del cantón.</a:t>
            </a:r>
          </a:p>
        </p:txBody>
      </p:sp>
      <p:sp>
        <p:nvSpPr>
          <p:cNvPr id="7" name="CuadroTexto 6">
            <a:extLst>
              <a:ext uri="{FF2B5EF4-FFF2-40B4-BE49-F238E27FC236}">
                <a16:creationId xmlns:a16="http://schemas.microsoft.com/office/drawing/2014/main" id="{705DBB9A-7DE0-4F84-937B-71420224162C}"/>
              </a:ext>
            </a:extLst>
          </p:cNvPr>
          <p:cNvSpPr txBox="1"/>
          <p:nvPr/>
        </p:nvSpPr>
        <p:spPr>
          <a:xfrm>
            <a:off x="820980" y="4731985"/>
            <a:ext cx="10550037" cy="1756571"/>
          </a:xfrm>
          <a:prstGeom prst="rect">
            <a:avLst/>
          </a:prstGeom>
          <a:solidFill>
            <a:schemeClr val="tx1">
              <a:alpha val="83000"/>
            </a:schemeClr>
          </a:solidFill>
        </p:spPr>
        <p:txBody>
          <a:bodyPr wrap="square">
            <a:spAutoFit/>
          </a:bodyPr>
          <a:lstStyle/>
          <a:p>
            <a:pPr marL="266700" marR="0" lvl="1" indent="0" algn="l" defTabSz="457200" rtl="0" eaLnBrk="1" fontAlgn="auto" latinLnBrk="0" hangingPunct="1">
              <a:lnSpc>
                <a:spcPct val="107000"/>
              </a:lnSpc>
              <a:spcBef>
                <a:spcPts val="0"/>
              </a:spcBef>
              <a:spcAft>
                <a:spcPts val="800"/>
              </a:spcAft>
              <a:buClrTx/>
              <a:buSzPts val="1000"/>
              <a:buFontTx/>
              <a:buNone/>
              <a:tabLst>
                <a:tab pos="914400" algn="l"/>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implementación de estas estaciones responde a criterios técnicos de planificación territorial y gestión integral del riesgo, orientados a reducir tiempos de respuesta, ampliar la cobertura operativa, desconcentrar los servicios institucionales y garantizar una atención más cercana y eficiente a la ciudadanía.</a:t>
            </a:r>
          </a:p>
          <a:p>
            <a:pPr marL="266700" marR="0" lvl="1" indent="0" algn="l" defTabSz="457200" rtl="0" eaLnBrk="1" fontAlgn="auto" latinLnBrk="0" hangingPunct="1">
              <a:lnSpc>
                <a:spcPct val="107000"/>
              </a:lnSpc>
              <a:spcBef>
                <a:spcPts val="0"/>
              </a:spcBef>
              <a:spcAft>
                <a:spcPts val="800"/>
              </a:spcAft>
              <a:buClrTx/>
              <a:buSzPts val="1000"/>
              <a:buFontTx/>
              <a:buNone/>
              <a:tabLst>
                <a:tab pos="914400" algn="l"/>
              </a:tabLst>
              <a:defRPr/>
            </a:pPr>
            <a:r>
              <a:rPr lang="es-MX" sz="1600" dirty="0">
                <a:solidFill>
                  <a:prstClr val="black"/>
                </a:solidFill>
                <a:latin typeface="Arial" panose="020B0604020202020204" pitchFamily="34" charset="0"/>
                <a:cs typeface="Arial" panose="020B0604020202020204" pitchFamily="34" charset="0"/>
              </a:rPr>
              <a:t>L</a:t>
            </a: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estación ubicada en la Panamericana Norte fortalece la capacidad operativa en el sector noreste del cantón, mientras que la estación de San Pablo del Lago permite mejorar la respuesta en las zonas rurales y parroquiales del territorio cantonal.</a:t>
            </a:r>
          </a:p>
        </p:txBody>
      </p:sp>
    </p:spTree>
    <p:extLst>
      <p:ext uri="{BB962C8B-B14F-4D97-AF65-F5344CB8AC3E}">
        <p14:creationId xmlns:p14="http://schemas.microsoft.com/office/powerpoint/2010/main" val="3464499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942040" y="126913"/>
            <a:ext cx="8626849"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RESPUESTAS A LA CIUDADANÍA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ÁREA DE PLANIFICACIÓN INSTITUCIONAL</a:t>
            </a:r>
          </a:p>
        </p:txBody>
      </p:sp>
      <p:sp>
        <p:nvSpPr>
          <p:cNvPr id="5" name="Rectángulo 4">
            <a:extLst>
              <a:ext uri="{FF2B5EF4-FFF2-40B4-BE49-F238E27FC236}">
                <a16:creationId xmlns:a16="http://schemas.microsoft.com/office/drawing/2014/main" id="{0FBBE122-A614-4844-8BFF-91D870006458}"/>
              </a:ext>
            </a:extLst>
          </p:cNvPr>
          <p:cNvSpPr/>
          <p:nvPr/>
        </p:nvSpPr>
        <p:spPr>
          <a:xfrm>
            <a:off x="3746810" y="2024516"/>
            <a:ext cx="215905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353564E-A550-4180-8E29-54223DB832FF}"/>
              </a:ext>
            </a:extLst>
          </p:cNvPr>
          <p:cNvSpPr txBox="1"/>
          <p:nvPr/>
        </p:nvSpPr>
        <p:spPr>
          <a:xfrm>
            <a:off x="791307" y="1620935"/>
            <a:ext cx="942418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Qué porcentaje de cumplimiento llegaron a tener en el 2025 de su POA</a:t>
            </a: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EB85BA7-B10F-4048-A4E3-1B082D2AB3F7}"/>
              </a:ext>
            </a:extLst>
          </p:cNvPr>
          <p:cNvSpPr txBox="1"/>
          <p:nvPr/>
        </p:nvSpPr>
        <p:spPr>
          <a:xfrm>
            <a:off x="237758" y="2213269"/>
            <a:ext cx="11716483" cy="600101"/>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Durante el ejercicio fiscal 2025, el Cuerpo de Bomberos del Cantón Otavalo ejecutó procesos de seguimiento y evaluación del Plan Operativo Anual (POA), en cumplimiento de las Normas de Control Interno de la Contraloría General del Estado.</a:t>
            </a: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a 1">
            <a:extLst>
              <a:ext uri="{FF2B5EF4-FFF2-40B4-BE49-F238E27FC236}">
                <a16:creationId xmlns:a16="http://schemas.microsoft.com/office/drawing/2014/main" id="{FC3D1F4A-AF4C-4A9C-8B0A-59691A5591E4}"/>
              </a:ext>
            </a:extLst>
          </p:cNvPr>
          <p:cNvGraphicFramePr>
            <a:graphicFrameLocks noGrp="1"/>
          </p:cNvGraphicFramePr>
          <p:nvPr>
            <p:extLst>
              <p:ext uri="{D42A27DB-BD31-4B8C-83A1-F6EECF244321}">
                <p14:modId xmlns:p14="http://schemas.microsoft.com/office/powerpoint/2010/main" val="2746369450"/>
              </p:ext>
            </p:extLst>
          </p:nvPr>
        </p:nvGraphicFramePr>
        <p:xfrm>
          <a:off x="2779433" y="3125384"/>
          <a:ext cx="5447934" cy="1097280"/>
        </p:xfrm>
        <a:graphic>
          <a:graphicData uri="http://schemas.openxmlformats.org/drawingml/2006/table">
            <a:tbl>
              <a:tblPr/>
              <a:tblGrid>
                <a:gridCol w="2723967">
                  <a:extLst>
                    <a:ext uri="{9D8B030D-6E8A-4147-A177-3AD203B41FA5}">
                      <a16:colId xmlns:a16="http://schemas.microsoft.com/office/drawing/2014/main" val="2516344073"/>
                    </a:ext>
                  </a:extLst>
                </a:gridCol>
                <a:gridCol w="2723967">
                  <a:extLst>
                    <a:ext uri="{9D8B030D-6E8A-4147-A177-3AD203B41FA5}">
                      <a16:colId xmlns:a16="http://schemas.microsoft.com/office/drawing/2014/main" val="478792852"/>
                    </a:ext>
                  </a:extLst>
                </a:gridCol>
              </a:tblGrid>
              <a:tr h="0">
                <a:tc>
                  <a:txBody>
                    <a:bodyPr/>
                    <a:lstStyle/>
                    <a:p>
                      <a:r>
                        <a:rPr lang="es-EC" b="1" dirty="0">
                          <a:solidFill>
                            <a:schemeClr val="bg1"/>
                          </a:solidFill>
                        </a:rPr>
                        <a:t>INDICADOR</a:t>
                      </a:r>
                    </a:p>
                  </a:txBody>
                  <a:tcPr anchor="ctr">
                    <a:lnL>
                      <a:noFill/>
                    </a:lnL>
                    <a:lnR>
                      <a:noFill/>
                    </a:lnR>
                    <a:lnT>
                      <a:noFill/>
                    </a:lnT>
                    <a:lnB w="12700" cap="flat" cmpd="sng" algn="ctr">
                      <a:solidFill>
                        <a:schemeClr val="bg1"/>
                      </a:solidFill>
                      <a:prstDash val="solid"/>
                      <a:round/>
                      <a:headEnd type="none" w="med" len="med"/>
                      <a:tailEnd type="none" w="med" len="med"/>
                    </a:lnB>
                  </a:tcPr>
                </a:tc>
                <a:tc>
                  <a:txBody>
                    <a:bodyPr/>
                    <a:lstStyle/>
                    <a:p>
                      <a:pPr algn="r"/>
                      <a:r>
                        <a:rPr lang="es-EC" b="1" dirty="0">
                          <a:solidFill>
                            <a:schemeClr val="bg1"/>
                          </a:solidFill>
                        </a:rPr>
                        <a:t>RESULTADO 2025</a:t>
                      </a:r>
                    </a:p>
                  </a:txBody>
                  <a:tcPr anchor="ctr">
                    <a:lnL>
                      <a:noFill/>
                    </a:lnL>
                    <a:lnR>
                      <a:noFill/>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9495242"/>
                  </a:ext>
                </a:extLst>
              </a:tr>
              <a:tr h="0">
                <a:tc>
                  <a:txBody>
                    <a:bodyPr/>
                    <a:lstStyle/>
                    <a:p>
                      <a:r>
                        <a:rPr lang="es-EC" dirty="0">
                          <a:solidFill>
                            <a:schemeClr val="bg1"/>
                          </a:solidFill>
                        </a:rPr>
                        <a:t>Ejecución física del POA</a:t>
                      </a:r>
                    </a:p>
                  </a:txBody>
                  <a:tcPr anchor="ctr">
                    <a:lnL>
                      <a:noFill/>
                    </a:lnL>
                    <a:lnR>
                      <a:noFill/>
                    </a:lnR>
                    <a:lnT w="12700" cap="flat" cmpd="sng" algn="ctr">
                      <a:solidFill>
                        <a:schemeClr val="bg1"/>
                      </a:solidFill>
                      <a:prstDash val="solid"/>
                      <a:round/>
                      <a:headEnd type="none" w="med" len="med"/>
                      <a:tailEnd type="none" w="med" len="med"/>
                    </a:lnT>
                    <a:lnB>
                      <a:noFill/>
                    </a:lnB>
                  </a:tcPr>
                </a:tc>
                <a:tc>
                  <a:txBody>
                    <a:bodyPr/>
                    <a:lstStyle/>
                    <a:p>
                      <a:pPr algn="r"/>
                      <a:r>
                        <a:rPr lang="es-EC" dirty="0">
                          <a:solidFill>
                            <a:schemeClr val="bg1"/>
                          </a:solidFill>
                        </a:rPr>
                        <a:t>90,00 %</a:t>
                      </a:r>
                    </a:p>
                  </a:txBody>
                  <a:tcPr anchor="ctr">
                    <a:lnL>
                      <a:noFill/>
                    </a:lnL>
                    <a:lnR>
                      <a:noFill/>
                    </a:lnR>
                    <a:lnT w="12700" cap="flat" cmpd="sng" algn="ctr">
                      <a:solidFill>
                        <a:schemeClr val="bg1"/>
                      </a:solidFill>
                      <a:prstDash val="solid"/>
                      <a:round/>
                      <a:headEnd type="none" w="med" len="med"/>
                      <a:tailEnd type="none" w="med" len="med"/>
                    </a:lnT>
                    <a:lnB>
                      <a:noFill/>
                    </a:lnB>
                  </a:tcPr>
                </a:tc>
                <a:extLst>
                  <a:ext uri="{0D108BD9-81ED-4DB2-BD59-A6C34878D82A}">
                    <a16:rowId xmlns:a16="http://schemas.microsoft.com/office/drawing/2014/main" val="4263513745"/>
                  </a:ext>
                </a:extLst>
              </a:tr>
              <a:tr h="0">
                <a:tc>
                  <a:txBody>
                    <a:bodyPr/>
                    <a:lstStyle/>
                    <a:p>
                      <a:r>
                        <a:rPr lang="es-EC" dirty="0">
                          <a:solidFill>
                            <a:schemeClr val="bg1"/>
                          </a:solidFill>
                        </a:rPr>
                        <a:t>Ejecución presupuestaria</a:t>
                      </a:r>
                    </a:p>
                  </a:txBody>
                  <a:tcPr anchor="ctr">
                    <a:lnL>
                      <a:noFill/>
                    </a:lnL>
                    <a:lnR>
                      <a:noFill/>
                    </a:lnR>
                    <a:lnT>
                      <a:noFill/>
                    </a:lnT>
                    <a:lnB>
                      <a:noFill/>
                    </a:lnB>
                  </a:tcPr>
                </a:tc>
                <a:tc>
                  <a:txBody>
                    <a:bodyPr/>
                    <a:lstStyle/>
                    <a:p>
                      <a:pPr algn="r"/>
                      <a:r>
                        <a:rPr lang="es-EC" dirty="0">
                          <a:solidFill>
                            <a:schemeClr val="bg1"/>
                          </a:solidFill>
                        </a:rPr>
                        <a:t>38,08 %</a:t>
                      </a:r>
                    </a:p>
                  </a:txBody>
                  <a:tcPr anchor="ctr">
                    <a:lnL>
                      <a:noFill/>
                    </a:lnL>
                    <a:lnR>
                      <a:noFill/>
                    </a:lnR>
                    <a:lnT>
                      <a:noFill/>
                    </a:lnT>
                    <a:lnB>
                      <a:noFill/>
                    </a:lnB>
                  </a:tcPr>
                </a:tc>
                <a:extLst>
                  <a:ext uri="{0D108BD9-81ED-4DB2-BD59-A6C34878D82A}">
                    <a16:rowId xmlns:a16="http://schemas.microsoft.com/office/drawing/2014/main" val="3437085987"/>
                  </a:ext>
                </a:extLst>
              </a:tr>
            </a:tbl>
          </a:graphicData>
        </a:graphic>
      </p:graphicFrame>
      <p:sp>
        <p:nvSpPr>
          <p:cNvPr id="9" name="CuadroTexto 8">
            <a:extLst>
              <a:ext uri="{FF2B5EF4-FFF2-40B4-BE49-F238E27FC236}">
                <a16:creationId xmlns:a16="http://schemas.microsoft.com/office/drawing/2014/main" id="{323C045B-3DF9-40A8-AE3C-5BDDEB1C55B9}"/>
              </a:ext>
            </a:extLst>
          </p:cNvPr>
          <p:cNvSpPr txBox="1"/>
          <p:nvPr/>
        </p:nvSpPr>
        <p:spPr>
          <a:xfrm>
            <a:off x="385762" y="4639468"/>
            <a:ext cx="11420476" cy="1386598"/>
          </a:xfrm>
          <a:prstGeom prst="rect">
            <a:avLst/>
          </a:prstGeom>
          <a:solidFill>
            <a:schemeClr val="tx1">
              <a:alpha val="80000"/>
            </a:schemeClr>
          </a:solidFill>
        </p:spPr>
        <p:txBody>
          <a:bodyPr wrap="square">
            <a:spAutoFit/>
          </a:bodyPr>
          <a:lstStyle/>
          <a:p>
            <a:pPr marL="361950" marR="0" lvl="1" indent="0" algn="l" defTabSz="457200" rtl="0" eaLnBrk="1" fontAlgn="auto" latinLnBrk="0" hangingPunct="1">
              <a:lnSpc>
                <a:spcPct val="107000"/>
              </a:lnSpc>
              <a:spcBef>
                <a:spcPts val="600"/>
              </a:spcBef>
              <a:spcAft>
                <a:spcPts val="800"/>
              </a:spcAft>
              <a:buClrTx/>
              <a:buSzPts val="1000"/>
              <a:buFontTx/>
              <a:buNone/>
              <a:tabLst>
                <a:tab pos="914400" algn="l"/>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Aspectos relevantes:</a:t>
            </a: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Cumplimiento de metas, programas y actividades institucionales previstas para el año 2025.</a:t>
            </a:r>
          </a:p>
          <a:p>
            <a:pPr marL="742950" marR="0" lvl="1" indent="-285750"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ejecución presupuestaria responde a la demanda real de emergencias y eventos adversos registrados durante el año.</a:t>
            </a: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MX"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institución mantuvo la capacidad de respuesta y prestación continua de servicios a la ciudadanía</a:t>
            </a:r>
          </a:p>
        </p:txBody>
      </p:sp>
    </p:spTree>
    <p:extLst>
      <p:ext uri="{BB962C8B-B14F-4D97-AF65-F5344CB8AC3E}">
        <p14:creationId xmlns:p14="http://schemas.microsoft.com/office/powerpoint/2010/main" val="200502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2707957" y="63390"/>
            <a:ext cx="6776086"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RESPUESTAS A LA CIUDADANÍA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ÁREA DE PRESUPUESTOS</a:t>
            </a:r>
            <a:endParaRPr kumimoji="0" lang="es-EC"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endParaRPr>
          </a:p>
        </p:txBody>
      </p:sp>
      <p:sp>
        <p:nvSpPr>
          <p:cNvPr id="5" name="Rectángulo 4">
            <a:extLst>
              <a:ext uri="{FF2B5EF4-FFF2-40B4-BE49-F238E27FC236}">
                <a16:creationId xmlns:a16="http://schemas.microsoft.com/office/drawing/2014/main" id="{0FBBE122-A614-4844-8BFF-91D870006458}"/>
              </a:ext>
            </a:extLst>
          </p:cNvPr>
          <p:cNvSpPr/>
          <p:nvPr/>
        </p:nvSpPr>
        <p:spPr>
          <a:xfrm>
            <a:off x="3746810" y="2024516"/>
            <a:ext cx="215905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353564E-A550-4180-8E29-54223DB832FF}"/>
              </a:ext>
            </a:extLst>
          </p:cNvPr>
          <p:cNvSpPr txBox="1"/>
          <p:nvPr/>
        </p:nvSpPr>
        <p:spPr>
          <a:xfrm>
            <a:off x="1330758" y="1384153"/>
            <a:ext cx="888473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presupuesto asignado cubre las necesidades básicas para cumplir su gestión?</a:t>
            </a:r>
            <a:endPar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EB85BA7-B10F-4048-A4E3-1B082D2AB3F7}"/>
              </a:ext>
            </a:extLst>
          </p:cNvPr>
          <p:cNvSpPr txBox="1"/>
          <p:nvPr/>
        </p:nvSpPr>
        <p:spPr>
          <a:xfrm>
            <a:off x="1480048" y="1743484"/>
            <a:ext cx="7225413" cy="5051126"/>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presupuesto 2025 está organizado según actividades y responsabilidades institucionales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EC"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 prioriza:</a:t>
            </a: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Atención de emergencias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Funcionamiento diario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Mantenimiento de equipos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Capacitación del personal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4572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Servicio a la ciudadanía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 elabora conforme a normativa vigente (COOTAD y Finanzas Públicas)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 alinea a planes de desarrollo y necesidades de la población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Permite planificar, ejecutar y evaluar la gestión institucional </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s-EC"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Conclusión:</a:t>
            </a:r>
            <a:b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presupuesto cubre las necesidades básicas y garantiza la continuidad y calidad del servicio, con un uso eficiente y transparente de los recursos públicos.</a:t>
            </a: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658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2707957" y="122269"/>
            <a:ext cx="6776086" cy="1077218"/>
          </a:xfrm>
          <a:prstGeom prst="rect">
            <a:avLst/>
          </a:prstGeom>
          <a:noFill/>
        </p:spPr>
        <p:txBody>
          <a:bodyPr wrap="none" lIns="91440" tIns="45720" rIns="91440" bIns="45720">
            <a:spAutoFit/>
          </a:bodyPr>
          <a:lstStyle/>
          <a:p>
            <a:pPr algn="ctr"/>
            <a:r>
              <a:rPr lang="es-ES" sz="32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RESPUESTAS A LA CIUDADANÍA </a:t>
            </a:r>
          </a:p>
          <a:p>
            <a:pPr algn="ctr"/>
            <a:r>
              <a:rPr lang="es-ES" sz="32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Á</a:t>
            </a:r>
            <a:r>
              <a:rPr lang="es-E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REA DE PR</a:t>
            </a:r>
            <a:r>
              <a:rPr lang="es-ES" sz="32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ESUPUESTOS</a:t>
            </a:r>
            <a:endParaRPr lang="es-EC"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0FBBE122-A614-4844-8BFF-91D870006458}"/>
              </a:ext>
            </a:extLst>
          </p:cNvPr>
          <p:cNvSpPr/>
          <p:nvPr/>
        </p:nvSpPr>
        <p:spPr>
          <a:xfrm>
            <a:off x="3746810" y="2024516"/>
            <a:ext cx="2159057" cy="923330"/>
          </a:xfrm>
          <a:prstGeom prst="rect">
            <a:avLst/>
          </a:prstGeom>
          <a:noFill/>
        </p:spPr>
        <p:txBody>
          <a:bodyPr wrap="square" lIns="91440" tIns="45720" rIns="91440" bIns="45720">
            <a:spAutoFit/>
          </a:bodyPr>
          <a:lstStyle/>
          <a:p>
            <a:pPr algn="ctr"/>
            <a:endParaRPr lang="es-EC"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CuadroTexto 5">
            <a:extLst>
              <a:ext uri="{FF2B5EF4-FFF2-40B4-BE49-F238E27FC236}">
                <a16:creationId xmlns:a16="http://schemas.microsoft.com/office/drawing/2014/main" id="{0353564E-A550-4180-8E29-54223DB832FF}"/>
              </a:ext>
            </a:extLst>
          </p:cNvPr>
          <p:cNvSpPr txBox="1"/>
          <p:nvPr/>
        </p:nvSpPr>
        <p:spPr>
          <a:xfrm>
            <a:off x="1330758" y="1384153"/>
            <a:ext cx="9278148" cy="369332"/>
          </a:xfrm>
          <a:prstGeom prst="rect">
            <a:avLst/>
          </a:prstGeom>
          <a:noFill/>
        </p:spPr>
        <p:txBody>
          <a:bodyPr wrap="square">
            <a:spAutoFit/>
          </a:bodyPr>
          <a:lstStyle/>
          <a:p>
            <a:r>
              <a:rPr lang="es-EC"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presupuesto asignado cubre las necesidades básicas para cumplir su gestión?</a:t>
            </a:r>
            <a:endParaRPr lang="es-EC"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EB85BA7-B10F-4048-A4E3-1B082D2AB3F7}"/>
              </a:ext>
            </a:extLst>
          </p:cNvPr>
          <p:cNvSpPr txBox="1"/>
          <p:nvPr/>
        </p:nvSpPr>
        <p:spPr>
          <a:xfrm>
            <a:off x="1216094" y="1753485"/>
            <a:ext cx="9114061" cy="4524187"/>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presupuesto 2025 está organizado según actividades y responsabilidades institucionales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EC"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 prioriza:</a:t>
            </a: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Atención de emergencias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Funcionamiento diario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Mantenimiento de equipos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Capacitación del personal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Servicio a la ciudadanía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 elabora conforme a normativa vigente (COOTAD y Finanzas Públicas)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 alinea a planes de desarrollo y necesidades de la población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Permite planificar, ejecutar y evaluar la gestión institucional </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C"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Conclusión:</a:t>
            </a:r>
            <a:b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s-EC"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presupuesto cubre las necesidades básicas y garantiza la continuidad y calidad del servicio, con un uso eficiente y transparente de los recursos públicos.</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2775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E77362-3C33-456C-81AD-616A8ACC8FC4}"/>
              </a:ext>
            </a:extLst>
          </p:cNvPr>
          <p:cNvSpPr txBox="1"/>
          <p:nvPr/>
        </p:nvSpPr>
        <p:spPr>
          <a:xfrm>
            <a:off x="1313274" y="906264"/>
            <a:ext cx="10119634" cy="830997"/>
          </a:xfrm>
          <a:prstGeom prst="rect">
            <a:avLst/>
          </a:prstGeom>
          <a:noFill/>
        </p:spPr>
        <p:txBody>
          <a:bodyPr wrap="square">
            <a:spAutoFit/>
          </a:bodyPr>
          <a:lstStyle/>
          <a:p>
            <a:pPr algn="just"/>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r>
              <a:rPr lang="es-ES" sz="1600" b="1" dirty="0">
                <a:solidFill>
                  <a:srgbClr val="000000"/>
                </a:solidFill>
                <a:latin typeface="Arial" panose="020B0604020202020204" pitchFamily="34" charset="0"/>
                <a:cs typeface="Arial" panose="020B0604020202020204" pitchFamily="34" charset="0"/>
              </a:rPr>
              <a:t>¿</a:t>
            </a:r>
            <a:r>
              <a:rPr lang="es-ES" sz="1600" b="1" i="0" u="none" strike="noStrike" baseline="0" dirty="0">
                <a:solidFill>
                  <a:srgbClr val="000000"/>
                </a:solidFill>
                <a:latin typeface="Arial" panose="020B0604020202020204" pitchFamily="34" charset="0"/>
                <a:cs typeface="Arial" panose="020B0604020202020204" pitchFamily="34" charset="0"/>
              </a:rPr>
              <a:t>Toda Institución Pública que maneje dinero debe presentar un informe económico para no crear malos entendidos en la población?.</a:t>
            </a:r>
          </a:p>
        </p:txBody>
      </p:sp>
      <p:sp>
        <p:nvSpPr>
          <p:cNvPr id="5" name="CuadroTexto 4">
            <a:extLst>
              <a:ext uri="{FF2B5EF4-FFF2-40B4-BE49-F238E27FC236}">
                <a16:creationId xmlns:a16="http://schemas.microsoft.com/office/drawing/2014/main" id="{024ACAF1-7229-4D94-9AF0-FBF324BCD660}"/>
              </a:ext>
            </a:extLst>
          </p:cNvPr>
          <p:cNvSpPr txBox="1"/>
          <p:nvPr/>
        </p:nvSpPr>
        <p:spPr>
          <a:xfrm>
            <a:off x="1496008" y="2176763"/>
            <a:ext cx="4599992" cy="3816429"/>
          </a:xfrm>
          <a:prstGeom prst="rect">
            <a:avLst/>
          </a:prstGeom>
          <a:noFill/>
        </p:spPr>
        <p:txBody>
          <a:bodyPr wrap="square">
            <a:spAutoFit/>
          </a:bodyPr>
          <a:lstStyle/>
          <a:p>
            <a:r>
              <a:rPr lang="es-ES" sz="1600" b="1" dirty="0">
                <a:solidFill>
                  <a:schemeClr val="bg1"/>
                </a:solidFill>
                <a:latin typeface="Arial" panose="020B0604020202020204" pitchFamily="34" charset="0"/>
                <a:cs typeface="Arial" panose="020B0604020202020204" pitchFamily="34" charset="0"/>
              </a:rPr>
              <a:t>Cumplimiento institucional:</a:t>
            </a:r>
          </a:p>
          <a:p>
            <a:pPr>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El Cuerpo de Bomberos del Cantón Otavalo cumple con la rendición de cuentas.</a:t>
            </a:r>
          </a:p>
          <a:p>
            <a:r>
              <a:rPr lang="es-ES" sz="1600" dirty="0">
                <a:solidFill>
                  <a:schemeClr val="bg1"/>
                </a:solidFill>
                <a:latin typeface="Arial" panose="020B0604020202020204" pitchFamily="34" charset="0"/>
                <a:cs typeface="Arial" panose="020B0604020202020204" pitchFamily="34" charset="0"/>
              </a:rPr>
              <a:t>Conforme al reglamento emitido por el CPCCS.</a:t>
            </a:r>
          </a:p>
          <a:p>
            <a:endParaRPr lang="es-ES" sz="1600" dirty="0">
              <a:solidFill>
                <a:schemeClr val="bg1"/>
              </a:solidFill>
              <a:latin typeface="Arial" panose="020B0604020202020204" pitchFamily="34" charset="0"/>
              <a:cs typeface="Arial" panose="020B0604020202020204" pitchFamily="34" charset="0"/>
            </a:endParaRPr>
          </a:p>
          <a:p>
            <a:endParaRPr lang="es-ES" sz="1600" dirty="0">
              <a:solidFill>
                <a:schemeClr val="bg1"/>
              </a:solidFill>
              <a:latin typeface="Arial" panose="020B0604020202020204" pitchFamily="34" charset="0"/>
              <a:cs typeface="Arial" panose="020B0604020202020204" pitchFamily="34" charset="0"/>
            </a:endParaRPr>
          </a:p>
          <a:p>
            <a:r>
              <a:rPr lang="es-ES" sz="1600" b="1" dirty="0">
                <a:solidFill>
                  <a:schemeClr val="bg1"/>
                </a:solidFill>
                <a:latin typeface="Arial" panose="020B0604020202020204" pitchFamily="34" charset="0"/>
                <a:cs typeface="Arial" panose="020B0604020202020204" pitchFamily="34" charset="0"/>
              </a:rPr>
              <a:t>Obligación del Cuerpo de Bomberos:</a:t>
            </a:r>
          </a:p>
          <a:p>
            <a:pPr>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Informar anualmente sobre: </a:t>
            </a:r>
          </a:p>
          <a:p>
            <a:pPr marL="742950" lvl="1" indent="-285750">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Uso de recursos económicos </a:t>
            </a:r>
          </a:p>
          <a:p>
            <a:pPr marL="742950" lvl="1" indent="-285750">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Resultados de gestión </a:t>
            </a:r>
          </a:p>
          <a:p>
            <a:pPr marL="742950" lvl="1" indent="-285750">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Cumplimiento de funciones </a:t>
            </a:r>
          </a:p>
          <a:p>
            <a:pPr>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Proceso transparente, participativo y accesible</a:t>
            </a:r>
          </a:p>
          <a:p>
            <a:pPr>
              <a:buFont typeface="Arial" panose="020B0604020202020204" pitchFamily="34" charset="0"/>
              <a:buChar char="•"/>
            </a:pPr>
            <a:endParaRPr lang="es-ES" sz="1600" dirty="0">
              <a:solidFill>
                <a:schemeClr val="bg1"/>
              </a:solidFill>
              <a:latin typeface="Arial" panose="020B0604020202020204" pitchFamily="34" charset="0"/>
              <a:cs typeface="Arial" panose="020B0604020202020204" pitchFamily="34" charset="0"/>
            </a:endParaRPr>
          </a:p>
          <a:p>
            <a:endParaRPr lang="es-ES" sz="1600" dirty="0">
              <a:solidFill>
                <a:schemeClr val="bg1"/>
              </a:solidFill>
              <a:latin typeface="Arial" panose="020B0604020202020204" pitchFamily="34" charset="0"/>
              <a:cs typeface="Arial" panose="020B0604020202020204" pitchFamily="34" charset="0"/>
            </a:endParaRPr>
          </a:p>
          <a:p>
            <a:pPr algn="just"/>
            <a:endParaRPr lang="es-EC"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A34D25B0-4760-4D48-BB91-70B9C6D6E836}"/>
              </a:ext>
            </a:extLst>
          </p:cNvPr>
          <p:cNvSpPr txBox="1"/>
          <p:nvPr/>
        </p:nvSpPr>
        <p:spPr>
          <a:xfrm>
            <a:off x="6373091" y="2176763"/>
            <a:ext cx="4848916" cy="3046988"/>
          </a:xfrm>
          <a:prstGeom prst="rect">
            <a:avLst/>
          </a:prstGeom>
          <a:noFill/>
        </p:spPr>
        <p:txBody>
          <a:bodyPr wrap="square" rtlCol="0">
            <a:spAutoFit/>
          </a:bodyPr>
          <a:lstStyle/>
          <a:p>
            <a:pPr algn="just"/>
            <a:r>
              <a:rPr lang="es-ES" sz="1600" b="1" dirty="0">
                <a:solidFill>
                  <a:schemeClr val="bg1"/>
                </a:solidFill>
                <a:latin typeface="Arial" panose="020B0604020202020204" pitchFamily="34" charset="0"/>
                <a:cs typeface="Arial" panose="020B0604020202020204" pitchFamily="34" charset="0"/>
              </a:rPr>
              <a:t>Gestión:</a:t>
            </a:r>
          </a:p>
          <a:p>
            <a:pPr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Elaboración de informes de: </a:t>
            </a:r>
          </a:p>
          <a:p>
            <a:pPr marL="742950" lvl="1" indent="-285750"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Ingresos y gastos </a:t>
            </a:r>
          </a:p>
          <a:p>
            <a:pPr marL="742950" lvl="1" indent="-285750"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Ejecución presupuestaria</a:t>
            </a:r>
          </a:p>
          <a:p>
            <a:pPr marL="742950" lvl="1" indent="-285750"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Presentación de informes económicos dentro del proceso de rendición de cuentas</a:t>
            </a:r>
          </a:p>
          <a:p>
            <a:pPr lvl="1" algn="just"/>
            <a:endParaRPr lang="es-ES" sz="1600" dirty="0">
              <a:solidFill>
                <a:schemeClr val="bg1"/>
              </a:solidFill>
              <a:latin typeface="Arial" panose="020B0604020202020204" pitchFamily="34" charset="0"/>
              <a:cs typeface="Arial" panose="020B0604020202020204" pitchFamily="34" charset="0"/>
            </a:endParaRPr>
          </a:p>
          <a:p>
            <a:pPr lvl="1" algn="just"/>
            <a:endParaRPr lang="es-ES" sz="1600" dirty="0">
              <a:solidFill>
                <a:schemeClr val="bg1"/>
              </a:solidFill>
              <a:latin typeface="Arial" panose="020B0604020202020204" pitchFamily="34" charset="0"/>
              <a:cs typeface="Arial" panose="020B0604020202020204" pitchFamily="34" charset="0"/>
            </a:endParaRPr>
          </a:p>
          <a:p>
            <a:pPr algn="just"/>
            <a:r>
              <a:rPr lang="es-ES" sz="1600" b="1" dirty="0">
                <a:solidFill>
                  <a:schemeClr val="bg1"/>
                </a:solidFill>
                <a:latin typeface="Arial" panose="020B0604020202020204" pitchFamily="34" charset="0"/>
                <a:cs typeface="Arial" panose="020B0604020202020204" pitchFamily="34" charset="0"/>
              </a:rPr>
              <a:t>Resultado:</a:t>
            </a:r>
          </a:p>
          <a:p>
            <a:pPr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Garantiza el derecho a la información </a:t>
            </a:r>
          </a:p>
          <a:p>
            <a:pPr algn="just">
              <a:buFont typeface="Arial" panose="020B0604020202020204" pitchFamily="34" charset="0"/>
              <a:buChar char="•"/>
            </a:pPr>
            <a:r>
              <a:rPr lang="es-ES" sz="1600" dirty="0">
                <a:solidFill>
                  <a:schemeClr val="bg1"/>
                </a:solidFill>
                <a:latin typeface="Arial" panose="020B0604020202020204" pitchFamily="34" charset="0"/>
                <a:cs typeface="Arial" panose="020B0604020202020204" pitchFamily="34" charset="0"/>
              </a:rPr>
              <a:t>Fortalece la transparencia, el control social y la confianza ciudadana</a:t>
            </a:r>
          </a:p>
        </p:txBody>
      </p:sp>
    </p:spTree>
    <p:extLst>
      <p:ext uri="{BB962C8B-B14F-4D97-AF65-F5344CB8AC3E}">
        <p14:creationId xmlns:p14="http://schemas.microsoft.com/office/powerpoint/2010/main" val="176419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B1D2FB5-EA81-4A48-9F54-FC6BA1481B3F}"/>
              </a:ext>
            </a:extLst>
          </p:cNvPr>
          <p:cNvSpPr/>
          <p:nvPr/>
        </p:nvSpPr>
        <p:spPr>
          <a:xfrm>
            <a:off x="472568" y="0"/>
            <a:ext cx="11719432" cy="646331"/>
          </a:xfrm>
          <a:prstGeom prst="rect">
            <a:avLst/>
          </a:prstGeom>
          <a:noFill/>
        </p:spPr>
        <p:txBody>
          <a:bodyPr wrap="square" lIns="91440" tIns="45720" rIns="91440" bIns="45720">
            <a:spAutoFit/>
          </a:bodyPr>
          <a:lstStyle/>
          <a:p>
            <a:pPr algn="ctr"/>
            <a:r>
              <a:rPr lang="es-EC"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Gestión de Mantenimiento Institucional 2025</a:t>
            </a:r>
          </a:p>
        </p:txBody>
      </p:sp>
      <p:sp>
        <p:nvSpPr>
          <p:cNvPr id="8" name="CuadroTexto 7">
            <a:extLst>
              <a:ext uri="{FF2B5EF4-FFF2-40B4-BE49-F238E27FC236}">
                <a16:creationId xmlns:a16="http://schemas.microsoft.com/office/drawing/2014/main" id="{7B017B2A-10FD-4423-B5CB-7C40AF95B9AD}"/>
              </a:ext>
            </a:extLst>
          </p:cNvPr>
          <p:cNvSpPr txBox="1"/>
          <p:nvPr/>
        </p:nvSpPr>
        <p:spPr>
          <a:xfrm>
            <a:off x="5402518" y="1243295"/>
            <a:ext cx="6043032" cy="3785652"/>
          </a:xfrm>
          <a:prstGeom prst="rect">
            <a:avLst/>
          </a:prstGeom>
          <a:noFill/>
        </p:spPr>
        <p:txBody>
          <a:bodyPr wrap="square">
            <a:spAutoFit/>
          </a:bodyPr>
          <a:lstStyle/>
          <a:p>
            <a:pPr algn="just"/>
            <a:r>
              <a:rPr lang="es-EC" sz="1600" dirty="0">
                <a:solidFill>
                  <a:schemeClr val="bg1"/>
                </a:solidFill>
                <a:latin typeface="Arial" panose="020B0604020202020204" pitchFamily="34" charset="0"/>
                <a:cs typeface="Arial" panose="020B0604020202020204" pitchFamily="34" charset="0"/>
              </a:rPr>
              <a:t>Durante el ejercicio fiscal 2025 se ejecutaron 26 procesos de contratación para mantenimiento preventivo, correctivo para la conservación de bienes institucionales, garantizando: </a:t>
            </a:r>
          </a:p>
          <a:p>
            <a:pPr algn="just">
              <a:buFont typeface="Arial" panose="020B0604020202020204" pitchFamily="34" charset="0"/>
              <a:buChar char="•"/>
            </a:pPr>
            <a:endParaRPr lang="es-EC" sz="1600" dirty="0">
              <a:solidFill>
                <a:schemeClr val="bg1"/>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Funcionamiento óptimo de vehículos y equipos. </a:t>
            </a:r>
          </a:p>
          <a:p>
            <a:pPr marL="742950" lvl="1" indent="-285750"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Seguridad operativa del personal. </a:t>
            </a:r>
          </a:p>
          <a:p>
            <a:pPr marL="742950" lvl="1" indent="-285750"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Prolongación de la vida útil de los bienes institucionales. </a:t>
            </a:r>
          </a:p>
          <a:p>
            <a:pPr marL="742950" lvl="1" indent="-285750" algn="just">
              <a:buFont typeface="Arial" panose="020B0604020202020204" pitchFamily="34" charset="0"/>
              <a:buChar char="•"/>
            </a:pPr>
            <a:endParaRPr lang="es-EC" sz="1600" dirty="0">
              <a:solidFill>
                <a:schemeClr val="bg1"/>
              </a:solidFill>
              <a:latin typeface="Arial" panose="020B0604020202020204" pitchFamily="34" charset="0"/>
              <a:cs typeface="Arial" panose="020B0604020202020204" pitchFamily="34" charset="0"/>
            </a:endParaRPr>
          </a:p>
          <a:p>
            <a:pPr algn="just"/>
            <a:r>
              <a:rPr lang="es-EC" sz="1600" b="1" dirty="0">
                <a:solidFill>
                  <a:schemeClr val="bg1"/>
                </a:solidFill>
                <a:latin typeface="Arial" panose="020B0604020202020204" pitchFamily="34" charset="0"/>
                <a:cs typeface="Arial" panose="020B0604020202020204" pitchFamily="34" charset="0"/>
              </a:rPr>
              <a:t>Bienes sujetos a mantenimientos:</a:t>
            </a:r>
            <a:endParaRPr lang="es-EC" sz="1600" dirty="0">
              <a:solidFill>
                <a:schemeClr val="bg1"/>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Vehículos livianos y pesados. </a:t>
            </a: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Bombas y equipos hidráulicos. </a:t>
            </a: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Equipos de extricación vehicular. </a:t>
            </a: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Equipos de comunicación y buceo. </a:t>
            </a: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Equipos de gimnasio y compresores. </a:t>
            </a:r>
          </a:p>
          <a:p>
            <a:pPr algn="just">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Infraestructura institucional.</a:t>
            </a:r>
          </a:p>
        </p:txBody>
      </p:sp>
      <p:pic>
        <p:nvPicPr>
          <p:cNvPr id="10" name="Imagen 9">
            <a:extLst>
              <a:ext uri="{FF2B5EF4-FFF2-40B4-BE49-F238E27FC236}">
                <a16:creationId xmlns:a16="http://schemas.microsoft.com/office/drawing/2014/main" id="{68C96E51-9623-4730-BDDA-B15B8AE4F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50" y="1492384"/>
            <a:ext cx="4338735" cy="3307227"/>
          </a:xfrm>
          <a:prstGeom prst="rect">
            <a:avLst/>
          </a:prstGeom>
          <a:ln w="88900" cap="sq" cmpd="thickThin">
            <a:solidFill>
              <a:srgbClr val="000000"/>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1A468773-A93F-4367-AB0A-F05655598C0E}"/>
              </a:ext>
            </a:extLst>
          </p:cNvPr>
          <p:cNvSpPr txBox="1"/>
          <p:nvPr/>
        </p:nvSpPr>
        <p:spPr>
          <a:xfrm>
            <a:off x="654341" y="5276664"/>
            <a:ext cx="10125512" cy="1077218"/>
          </a:xfrm>
          <a:prstGeom prst="rect">
            <a:avLst/>
          </a:prstGeom>
          <a:noFill/>
        </p:spPr>
        <p:txBody>
          <a:bodyPr wrap="square" rtlCol="0">
            <a:spAutoFit/>
          </a:bodyPr>
          <a:lstStyle/>
          <a:p>
            <a:r>
              <a:rPr lang="es-EC" sz="1600" b="1" dirty="0">
                <a:solidFill>
                  <a:schemeClr val="bg1"/>
                </a:solidFill>
                <a:latin typeface="Arial" panose="020B0604020202020204" pitchFamily="34" charset="0"/>
                <a:cs typeface="Arial" panose="020B0604020202020204" pitchFamily="34" charset="0"/>
              </a:rPr>
              <a:t>Resultados obtenidos</a:t>
            </a:r>
            <a:endParaRPr lang="es-EC" sz="1600" dirty="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 Fortalecimiento de la operatividad institucional. </a:t>
            </a:r>
          </a:p>
          <a:p>
            <a:pPr>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 Mejora de las condiciones de respuesta ante emergencias. </a:t>
            </a:r>
          </a:p>
          <a:p>
            <a:pPr>
              <a:buFont typeface="Arial" panose="020B0604020202020204" pitchFamily="34" charset="0"/>
              <a:buChar char="•"/>
            </a:pPr>
            <a:r>
              <a:rPr lang="es-EC" sz="1600" dirty="0">
                <a:solidFill>
                  <a:schemeClr val="bg1"/>
                </a:solidFill>
                <a:latin typeface="Arial" panose="020B0604020202020204" pitchFamily="34" charset="0"/>
                <a:cs typeface="Arial" panose="020B0604020202020204" pitchFamily="34" charset="0"/>
              </a:rPr>
              <a:t> Cumplimiento de la normativa de administración y control de bienes públicos.</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346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428427" y="90597"/>
            <a:ext cx="10328144" cy="553998"/>
          </a:xfrm>
          <a:prstGeom prst="rect">
            <a:avLst/>
          </a:prstGeom>
          <a:noFill/>
        </p:spPr>
        <p:txBody>
          <a:bodyPr wrap="square" lIns="91440" tIns="45720" rIns="91440" bIns="45720">
            <a:spAutoFit/>
          </a:bodyPr>
          <a:lstStyle/>
          <a:p>
            <a:pPr algn="ctr"/>
            <a:r>
              <a:rPr lang="es-EC" sz="3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Estado activos, equipos y herramientas institucionales</a:t>
            </a:r>
          </a:p>
        </p:txBody>
      </p:sp>
      <p:pic>
        <p:nvPicPr>
          <p:cNvPr id="6" name="Imagen 5">
            <a:extLst>
              <a:ext uri="{FF2B5EF4-FFF2-40B4-BE49-F238E27FC236}">
                <a16:creationId xmlns:a16="http://schemas.microsoft.com/office/drawing/2014/main" id="{3D69246B-C514-4B0A-B931-A5267F676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733" y="2165192"/>
            <a:ext cx="3996243" cy="33078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1">
            <a:extLst>
              <a:ext uri="{FF2B5EF4-FFF2-40B4-BE49-F238E27FC236}">
                <a16:creationId xmlns:a16="http://schemas.microsoft.com/office/drawing/2014/main" id="{32DDDB26-24DA-407E-A604-A0EDD14FE3A1}"/>
              </a:ext>
            </a:extLst>
          </p:cNvPr>
          <p:cNvSpPr>
            <a:spLocks noChangeArrowheads="1"/>
          </p:cNvSpPr>
          <p:nvPr/>
        </p:nvSpPr>
        <p:spPr bwMode="auto">
          <a:xfrm>
            <a:off x="4851919" y="2554207"/>
            <a:ext cx="640985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800" b="0" i="0" u="none" strike="noStrike" cap="none" normalizeH="0" baseline="0" dirty="0">
                <a:ln>
                  <a:noFill/>
                </a:ln>
                <a:solidFill>
                  <a:schemeClr val="bg1"/>
                </a:solidFill>
                <a:effectLst/>
                <a:latin typeface="Arial" panose="020B0604020202020204" pitchFamily="34" charset="0"/>
              </a:rPr>
              <a:t>La gestión se sustenta en el Reglamento General para la Administración, Utilización, Manejo y Control de Bienes e Inventarios del Sector Público.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s-EC" altLang="es-EC" sz="1800" b="0" i="0" u="none" strike="noStrike" cap="none" normalizeH="0" baseline="0" dirty="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800" b="0" i="0" u="none" strike="noStrike" cap="none" normalizeH="0" baseline="0" dirty="0">
                <a:ln>
                  <a:noFill/>
                </a:ln>
                <a:solidFill>
                  <a:schemeClr val="bg1"/>
                </a:solidFill>
                <a:effectLst/>
                <a:latin typeface="Arial" panose="020B0604020202020204" pitchFamily="34" charset="0"/>
              </a:rPr>
              <a:t>Los artículos 167 al 174 establecen la obligación institucional de ejecutar mantenimiento preventivo y correctivo para garantizar la operatividad y conservación de los bienes. </a:t>
            </a:r>
          </a:p>
        </p:txBody>
      </p:sp>
      <p:sp>
        <p:nvSpPr>
          <p:cNvPr id="11" name="CuadroTexto 10">
            <a:extLst>
              <a:ext uri="{FF2B5EF4-FFF2-40B4-BE49-F238E27FC236}">
                <a16:creationId xmlns:a16="http://schemas.microsoft.com/office/drawing/2014/main" id="{1D393FF1-9F70-4C5E-B215-AB780DCC9D8D}"/>
              </a:ext>
            </a:extLst>
          </p:cNvPr>
          <p:cNvSpPr txBox="1"/>
          <p:nvPr/>
        </p:nvSpPr>
        <p:spPr>
          <a:xfrm>
            <a:off x="1803142" y="1017196"/>
            <a:ext cx="8750807"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800" b="0" i="0" u="none" strike="noStrike" cap="none" normalizeH="0" baseline="0" dirty="0">
                <a:ln>
                  <a:noFill/>
                </a:ln>
                <a:solidFill>
                  <a:schemeClr val="bg1"/>
                </a:solidFill>
                <a:effectLst/>
                <a:latin typeface="Arial" panose="020B0604020202020204" pitchFamily="34" charset="0"/>
              </a:rPr>
              <a:t>La ciudadanía solicitó información sobre el estado de mantenimiento de activos, equipos y herramientas institucionales. </a:t>
            </a:r>
          </a:p>
        </p:txBody>
      </p:sp>
    </p:spTree>
    <p:extLst>
      <p:ext uri="{BB962C8B-B14F-4D97-AF65-F5344CB8AC3E}">
        <p14:creationId xmlns:p14="http://schemas.microsoft.com/office/powerpoint/2010/main" val="239121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369867" y="105338"/>
            <a:ext cx="10414695" cy="523220"/>
          </a:xfrm>
          <a:prstGeom prst="rect">
            <a:avLst/>
          </a:prstGeom>
          <a:noFill/>
        </p:spPr>
        <p:txBody>
          <a:bodyPr wrap="square" lIns="91440" tIns="45720" rIns="91440" bIns="45720">
            <a:spAutoFit/>
          </a:bodyPr>
          <a:lstStyle/>
          <a:p>
            <a:pPr algn="ctr"/>
            <a:r>
              <a:rPr lang="es-ES"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MARCO INSTITUCIONAL Y EFICIENCIA EN LA RESPUESTA</a:t>
            </a:r>
            <a:endParaRPr lang="es-E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DEF7E46-461E-14B8-8FDD-DF2B86F8E1D9}"/>
              </a:ext>
            </a:extLst>
          </p:cNvPr>
          <p:cNvSpPr>
            <a:spLocks noChangeArrowheads="1"/>
          </p:cNvSpPr>
          <p:nvPr/>
        </p:nvSpPr>
        <p:spPr bwMode="auto">
          <a:xfrm>
            <a:off x="186523" y="1404470"/>
            <a:ext cx="6902495"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 Misión y Base Legal:</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p>
          <a:p>
            <a:pPr marL="179388" marR="0" lvl="0" defTabSz="914400" rtl="0" eaLnBrk="0" fontAlgn="base" latinLnBrk="0" hangingPunct="0">
              <a:lnSpc>
                <a:spcPct val="100000"/>
              </a:lnSpc>
              <a:spcBef>
                <a:spcPct val="0"/>
              </a:spcBef>
              <a:spcAft>
                <a:spcPct val="0"/>
              </a:spcAft>
              <a:buClrTx/>
              <a:buSzTx/>
              <a:tabLst/>
            </a:pP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Nuestra labor se fundamenta en el COESCOP y la Ley de Defensa Contra Incendios, orientando recursos técnicos y humanos para salvaguardar vidas y bienes.</a:t>
            </a:r>
          </a:p>
          <a:p>
            <a:pPr marL="0" marR="0" lvl="0" indent="0" defTabSz="914400" rtl="0" eaLnBrk="0" fontAlgn="base" latinLnBrk="0" hangingPunct="0">
              <a:lnSpc>
                <a:spcPct val="100000"/>
              </a:lnSpc>
              <a:spcBef>
                <a:spcPct val="0"/>
              </a:spcBef>
              <a:spcAft>
                <a:spcPct val="0"/>
              </a:spcAft>
              <a:buClrTx/>
              <a:buSzTx/>
              <a:tabLst/>
            </a:pP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 Optimización del Tiempo de Respuesta:</a:t>
            </a:r>
            <a:endParaRPr lang="es-EC" altLang="es-EC" dirty="0">
              <a:solidFill>
                <a:schemeClr val="bg1"/>
              </a:solidFill>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Se trabaja continuamente para que el </a:t>
            </a:r>
            <a:r>
              <a:rPr lang="es-EC" altLang="es-EC" dirty="0">
                <a:solidFill>
                  <a:schemeClr val="bg1"/>
                </a:solidFill>
                <a:latin typeface="Arial" panose="020B0604020202020204" pitchFamily="34" charset="0"/>
                <a:cs typeface="Arial" panose="020B0604020202020204" pitchFamily="34" charset="0"/>
              </a:rPr>
              <a:t>d</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espacho sea menor a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60</a:t>
            </a:r>
            <a:r>
              <a:rPr kumimoji="0" lang="es-EC" altLang="es-EC" b="1" i="0" u="none" strike="noStrike" cap="none" normalizeH="0" dirty="0">
                <a:ln>
                  <a:noFill/>
                </a:ln>
                <a:solidFill>
                  <a:schemeClr val="bg1"/>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tabLst/>
            </a:pPr>
            <a:r>
              <a:rPr lang="es-EC" altLang="es-EC" b="1" baseline="0" dirty="0">
                <a:solidFill>
                  <a:schemeClr val="bg1"/>
                </a:solidFill>
                <a:latin typeface="Arial" panose="020B0604020202020204" pitchFamily="34" charset="0"/>
                <a:cs typeface="Arial" panose="020B0604020202020204" pitchFamily="34" charset="0"/>
              </a:rPr>
              <a:t>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segundos</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tras la alerta.</a:t>
            </a:r>
          </a:p>
          <a:p>
            <a:pPr marL="0" marR="0" lvl="0" indent="0" algn="just" defTabSz="914400" rtl="0" eaLnBrk="0" fontAlgn="base" latinLnBrk="0" hangingPunct="0">
              <a:lnSpc>
                <a:spcPct val="100000"/>
              </a:lnSpc>
              <a:spcBef>
                <a:spcPct val="0"/>
              </a:spcBef>
              <a:spcAft>
                <a:spcPct val="0"/>
              </a:spcAft>
              <a:buClrTx/>
              <a:buSzTx/>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  Llegada a Escena:</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El promedio en la zona urbana es de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5 a 8    </a:t>
            </a:r>
          </a:p>
          <a:p>
            <a:pPr marL="0" marR="0" lvl="0" indent="0" algn="just" defTabSz="914400" rtl="0" eaLnBrk="0" fontAlgn="base" latinLnBrk="0" hangingPunct="0">
              <a:lnSpc>
                <a:spcPct val="100000"/>
              </a:lnSpc>
              <a:spcBef>
                <a:spcPct val="0"/>
              </a:spcBef>
              <a:spcAft>
                <a:spcPct val="0"/>
              </a:spcAft>
              <a:buClrTx/>
              <a:buSzTx/>
              <a:tabLst/>
            </a:pPr>
            <a:r>
              <a:rPr lang="es-EC" altLang="es-EC" b="1" dirty="0">
                <a:solidFill>
                  <a:schemeClr val="bg1"/>
                </a:solidFill>
                <a:latin typeface="Arial" panose="020B0604020202020204" pitchFamily="34" charset="0"/>
                <a:cs typeface="Arial" panose="020B0604020202020204" pitchFamily="34" charset="0"/>
              </a:rPr>
              <a:t>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minutos</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mientras que en la zona rural varía de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15 a 25  </a:t>
            </a:r>
          </a:p>
          <a:p>
            <a:pPr marL="0" marR="0" lvl="0" indent="0" algn="just" defTabSz="914400" rtl="0" eaLnBrk="0" fontAlgn="base" latinLnBrk="0" hangingPunct="0">
              <a:lnSpc>
                <a:spcPct val="100000"/>
              </a:lnSpc>
              <a:spcBef>
                <a:spcPct val="0"/>
              </a:spcBef>
              <a:spcAft>
                <a:spcPct val="0"/>
              </a:spcAft>
              <a:buClrTx/>
              <a:buSzTx/>
              <a:tabLst/>
            </a:pPr>
            <a:r>
              <a:rPr lang="es-EC" altLang="es-EC" b="1" dirty="0">
                <a:solidFill>
                  <a:schemeClr val="bg1"/>
                </a:solidFill>
                <a:latin typeface="Arial" panose="020B0604020202020204" pitchFamily="34" charset="0"/>
                <a:cs typeface="Arial" panose="020B0604020202020204" pitchFamily="34" charset="0"/>
              </a:rPr>
              <a:t>  </a:t>
            </a: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minutos</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debido a la distancia y topografía.</a:t>
            </a:r>
          </a:p>
          <a:p>
            <a:pPr marL="457200" marR="0" lvl="1" indent="0" defTabSz="914400" rtl="0" eaLnBrk="0" fontAlgn="base" latinLnBrk="0" hangingPunct="0">
              <a:lnSpc>
                <a:spcPct val="100000"/>
              </a:lnSpc>
              <a:spcBef>
                <a:spcPct val="0"/>
              </a:spcBef>
              <a:spcAft>
                <a:spcPct val="0"/>
              </a:spcAft>
              <a:buClrTx/>
              <a:buSzTx/>
              <a:tabLst/>
            </a:pPr>
            <a:endPar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s-EC" altLang="es-EC" b="1" i="0" u="none" strike="noStrike" cap="none" normalizeH="0" baseline="0" dirty="0">
                <a:ln>
                  <a:noFill/>
                </a:ln>
                <a:solidFill>
                  <a:schemeClr val="bg1"/>
                </a:solidFill>
                <a:effectLst/>
                <a:latin typeface="Arial" panose="020B0604020202020204" pitchFamily="34" charset="0"/>
                <a:cs typeface="Arial" panose="020B0604020202020204" pitchFamily="34" charset="0"/>
              </a:rPr>
              <a:t> Recursos Activos:</a:t>
            </a: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p>
          <a:p>
            <a:pPr marL="179388" marR="0" lvl="0" defTabSz="914400" rtl="0" eaLnBrk="0" fontAlgn="base" latinLnBrk="0" hangingPunct="0">
              <a:lnSpc>
                <a:spcPct val="100000"/>
              </a:lnSpc>
              <a:spcBef>
                <a:spcPct val="0"/>
              </a:spcBef>
              <a:spcAft>
                <a:spcPct val="0"/>
              </a:spcAft>
              <a:buClrTx/>
              <a:buSzTx/>
              <a:tabLst/>
            </a:pPr>
            <a:r>
              <a:rPr kumimoji="0" lang="es-EC" altLang="es-EC" b="0" i="0" u="none" strike="noStrike" cap="none" normalizeH="0" baseline="0" dirty="0">
                <a:ln>
                  <a:noFill/>
                </a:ln>
                <a:solidFill>
                  <a:schemeClr val="bg1"/>
                </a:solidFill>
                <a:effectLst/>
                <a:latin typeface="Arial" panose="020B0604020202020204" pitchFamily="34" charset="0"/>
                <a:cs typeface="Arial" panose="020B0604020202020204" pitchFamily="34" charset="0"/>
              </a:rPr>
              <a:t>Contamos con una flota especializada de autobombas, unidades de rescate, ataque rápido y ambulancias de Soporte Vital Básico enlazadas al ECU 9-1-1.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BF22A364-F793-D574-4FD6-7E35B28948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9018" y="1158249"/>
            <a:ext cx="4836756" cy="4836756"/>
          </a:xfrm>
          <a:prstGeom prst="rect">
            <a:avLst/>
          </a:prstGeom>
          <a:noFill/>
          <a:ln>
            <a:noFill/>
          </a:ln>
        </p:spPr>
      </p:pic>
    </p:spTree>
    <p:extLst>
      <p:ext uri="{BB962C8B-B14F-4D97-AF65-F5344CB8AC3E}">
        <p14:creationId xmlns:p14="http://schemas.microsoft.com/office/powerpoint/2010/main" val="213253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BE8748C-2226-B5C7-A0F3-27C3821CE50C}"/>
              </a:ext>
            </a:extLst>
          </p:cNvPr>
          <p:cNvSpPr txBox="1"/>
          <p:nvPr/>
        </p:nvSpPr>
        <p:spPr>
          <a:xfrm>
            <a:off x="1565210" y="583846"/>
            <a:ext cx="9807517" cy="1354217"/>
          </a:xfrm>
          <a:prstGeom prst="rect">
            <a:avLst/>
          </a:prstGeom>
          <a:noFill/>
        </p:spPr>
        <p:txBody>
          <a:bodyPr wrap="square">
            <a:spAutoFit/>
          </a:bodyPr>
          <a:lstStyle/>
          <a:p>
            <a:pPr>
              <a:buNone/>
            </a:pPr>
            <a:r>
              <a:rPr lang="es-EC" sz="2800" b="1" dirty="0">
                <a:solidFill>
                  <a:schemeClr val="bg1"/>
                </a:solidFill>
              </a:rPr>
              <a:t>Atención a Solicitud Ciudadana</a:t>
            </a:r>
          </a:p>
          <a:p>
            <a:pPr>
              <a:buNone/>
            </a:pPr>
            <a:endParaRPr lang="es-EC" b="1" dirty="0">
              <a:solidFill>
                <a:schemeClr val="bg1"/>
              </a:solidFill>
            </a:endParaRPr>
          </a:p>
          <a:p>
            <a:pPr>
              <a:buNone/>
            </a:pPr>
            <a:r>
              <a:rPr lang="es-EC" b="1" dirty="0">
                <a:solidFill>
                  <a:schemeClr val="bg1"/>
                </a:solidFill>
              </a:rPr>
              <a:t>Consulta realizada</a:t>
            </a:r>
          </a:p>
          <a:p>
            <a:pPr>
              <a:buNone/>
            </a:pPr>
            <a:r>
              <a:rPr lang="es-EC" dirty="0">
                <a:solidFill>
                  <a:schemeClr val="bg1"/>
                </a:solidFill>
              </a:rPr>
              <a:t>“Me gustaría conocer cuáles son todos los servicios que ofrecen a través de páginas informativas.”</a:t>
            </a:r>
          </a:p>
        </p:txBody>
      </p:sp>
      <p:sp>
        <p:nvSpPr>
          <p:cNvPr id="8" name="CuadroTexto 7">
            <a:extLst>
              <a:ext uri="{FF2B5EF4-FFF2-40B4-BE49-F238E27FC236}">
                <a16:creationId xmlns:a16="http://schemas.microsoft.com/office/drawing/2014/main" id="{A9109692-C95E-24C8-3EE3-D52550750FAB}"/>
              </a:ext>
            </a:extLst>
          </p:cNvPr>
          <p:cNvSpPr txBox="1"/>
          <p:nvPr/>
        </p:nvSpPr>
        <p:spPr>
          <a:xfrm>
            <a:off x="1565210" y="2139518"/>
            <a:ext cx="10024700" cy="1754326"/>
          </a:xfrm>
          <a:prstGeom prst="rect">
            <a:avLst/>
          </a:prstGeom>
          <a:noFill/>
        </p:spPr>
        <p:txBody>
          <a:bodyPr wrap="square">
            <a:spAutoFit/>
          </a:bodyPr>
          <a:lstStyle/>
          <a:p>
            <a:r>
              <a:rPr lang="es-EC" b="1" dirty="0">
                <a:solidFill>
                  <a:srgbClr val="FF0000"/>
                </a:solidFill>
              </a:rPr>
              <a:t>Servicios mediante el Portal Web Institucional</a:t>
            </a:r>
            <a:br>
              <a:rPr lang="es-EC" dirty="0">
                <a:solidFill>
                  <a:schemeClr val="bg1"/>
                </a:solidFill>
              </a:rPr>
            </a:br>
            <a:r>
              <a:rPr lang="es-EC" dirty="0">
                <a:solidFill>
                  <a:srgbClr val="0070C0"/>
                </a:solidFill>
                <a:hlinkClick r:id="rId2"/>
              </a:rPr>
              <a:t>https://bomberosotavalo.gob.ec/servicios</a:t>
            </a:r>
            <a:r>
              <a:rPr lang="es-EC" dirty="0">
                <a:solidFill>
                  <a:srgbClr val="0070C0"/>
                </a:solidFill>
              </a:rPr>
              <a:t>  </a:t>
            </a:r>
            <a:r>
              <a:rPr lang="es-EC" dirty="0">
                <a:solidFill>
                  <a:srgbClr val="CB1102"/>
                </a:solidFill>
                <a:latin typeface="Calibri" panose="020F0502020204030204" pitchFamily="34" charset="0"/>
                <a:cs typeface="Calibri" panose="020F0502020204030204" pitchFamily="34" charset="0"/>
                <a:hlinkClick r:id="rId3"/>
              </a:rPr>
              <a:t>https://bomberosotavalo.gob.ec/capacitaciones/</a:t>
            </a:r>
            <a:r>
              <a:rPr lang="es-EC" dirty="0">
                <a:solidFill>
                  <a:srgbClr val="CB1102"/>
                </a:solidFill>
                <a:latin typeface="Calibri" panose="020F0502020204030204" pitchFamily="34" charset="0"/>
                <a:cs typeface="Calibri" panose="020F0502020204030204" pitchFamily="34" charset="0"/>
              </a:rPr>
              <a:t> </a:t>
            </a:r>
            <a:endParaRPr lang="es-EC" dirty="0">
              <a:latin typeface="Calibri" panose="020F0502020204030204" pitchFamily="34" charset="0"/>
              <a:cs typeface="Calibri" panose="020F0502020204030204" pitchFamily="34" charset="0"/>
            </a:endParaRPr>
          </a:p>
          <a:p>
            <a:pPr>
              <a:buNone/>
            </a:pPr>
            <a:endParaRPr lang="es-EC" dirty="0">
              <a:solidFill>
                <a:srgbClr val="0070C0"/>
              </a:solidFill>
            </a:endParaRPr>
          </a:p>
          <a:p>
            <a:pPr>
              <a:buNone/>
            </a:pPr>
            <a:r>
              <a:rPr lang="es-EC" b="1" dirty="0">
                <a:solidFill>
                  <a:schemeClr val="bg1"/>
                </a:solidFill>
              </a:rPr>
              <a:t>Objetivo</a:t>
            </a:r>
          </a:p>
          <a:p>
            <a:pPr>
              <a:buNone/>
            </a:pPr>
            <a:r>
              <a:rPr lang="es-EC" dirty="0">
                <a:solidFill>
                  <a:schemeClr val="bg1"/>
                </a:solidFill>
              </a:rPr>
              <a:t>Mantener información pública, actualizada y accesible para la ciudadanía sobre servicios, trámites y atención institucional</a:t>
            </a:r>
            <a:r>
              <a:rPr lang="es-EC" dirty="0"/>
              <a:t>.</a:t>
            </a:r>
          </a:p>
        </p:txBody>
      </p:sp>
      <p:sp>
        <p:nvSpPr>
          <p:cNvPr id="10" name="CuadroTexto 9">
            <a:extLst>
              <a:ext uri="{FF2B5EF4-FFF2-40B4-BE49-F238E27FC236}">
                <a16:creationId xmlns:a16="http://schemas.microsoft.com/office/drawing/2014/main" id="{96A4DFC7-577E-857A-117D-FEA055CE31B1}"/>
              </a:ext>
            </a:extLst>
          </p:cNvPr>
          <p:cNvSpPr txBox="1"/>
          <p:nvPr/>
        </p:nvSpPr>
        <p:spPr>
          <a:xfrm>
            <a:off x="1565210" y="4185827"/>
            <a:ext cx="9509704" cy="2123658"/>
          </a:xfrm>
          <a:prstGeom prst="rect">
            <a:avLst/>
          </a:prstGeom>
          <a:noFill/>
        </p:spPr>
        <p:txBody>
          <a:bodyPr wrap="square">
            <a:spAutoFit/>
          </a:bodyPr>
          <a:lstStyle/>
          <a:p>
            <a:pPr>
              <a:buNone/>
            </a:pPr>
            <a:r>
              <a:rPr lang="es-EC" sz="3200" b="1" dirty="0">
                <a:solidFill>
                  <a:schemeClr val="bg1"/>
                </a:solidFill>
              </a:rPr>
              <a:t>Servicios disponibles:</a:t>
            </a:r>
          </a:p>
          <a:p>
            <a:r>
              <a:rPr lang="es-EC" sz="2000" dirty="0">
                <a:solidFill>
                  <a:schemeClr val="bg1"/>
                </a:solidFill>
              </a:rPr>
              <a:t>1. Secretaría General</a:t>
            </a:r>
          </a:p>
          <a:p>
            <a:r>
              <a:rPr lang="es-EC" sz="2000" dirty="0">
                <a:solidFill>
                  <a:schemeClr val="bg1"/>
                </a:solidFill>
              </a:rPr>
              <a:t>2. Departamento de Prevención de Incendios</a:t>
            </a:r>
          </a:p>
          <a:p>
            <a:r>
              <a:rPr lang="es-EC" sz="2000" dirty="0">
                <a:solidFill>
                  <a:schemeClr val="bg1"/>
                </a:solidFill>
              </a:rPr>
              <a:t>3. Servicio de Ambulancia Transporte Secundario de Pacientes</a:t>
            </a:r>
          </a:p>
          <a:p>
            <a:r>
              <a:rPr lang="es-EC" sz="2000" dirty="0">
                <a:solidFill>
                  <a:schemeClr val="bg1"/>
                </a:solidFill>
              </a:rPr>
              <a:t>4. Atención de Emergencias Respuesta Inmediata las 24 Horas</a:t>
            </a:r>
          </a:p>
          <a:p>
            <a:r>
              <a:rPr lang="es-EC" sz="2000" dirty="0">
                <a:solidFill>
                  <a:schemeClr val="bg1"/>
                </a:solidFill>
              </a:rPr>
              <a:t>5. Área de Capacitaciones Cultura de Prevención para Todos</a:t>
            </a:r>
          </a:p>
        </p:txBody>
      </p:sp>
    </p:spTree>
    <p:extLst>
      <p:ext uri="{BB962C8B-B14F-4D97-AF65-F5344CB8AC3E}">
        <p14:creationId xmlns:p14="http://schemas.microsoft.com/office/powerpoint/2010/main" val="102367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262B03E8-08CD-46D3-8672-925B4EF13735}"/>
              </a:ext>
            </a:extLst>
          </p:cNvPr>
          <p:cNvGraphicFramePr>
            <a:graphicFrameLocks noGrp="1"/>
          </p:cNvGraphicFramePr>
          <p:nvPr>
            <p:extLst>
              <p:ext uri="{D42A27DB-BD31-4B8C-83A1-F6EECF244321}">
                <p14:modId xmlns:p14="http://schemas.microsoft.com/office/powerpoint/2010/main" val="713316838"/>
              </p:ext>
            </p:extLst>
          </p:nvPr>
        </p:nvGraphicFramePr>
        <p:xfrm>
          <a:off x="1551709" y="311933"/>
          <a:ext cx="10104582" cy="6252694"/>
        </p:xfrm>
        <a:graphic>
          <a:graphicData uri="http://schemas.openxmlformats.org/drawingml/2006/table">
            <a:tbl>
              <a:tblPr firstRow="1" firstCol="1" bandRow="1">
                <a:tableStyleId>{5C22544A-7EE6-4342-B048-85BDC9FD1C3A}</a:tableStyleId>
              </a:tblPr>
              <a:tblGrid>
                <a:gridCol w="4528578">
                  <a:extLst>
                    <a:ext uri="{9D8B030D-6E8A-4147-A177-3AD203B41FA5}">
                      <a16:colId xmlns:a16="http://schemas.microsoft.com/office/drawing/2014/main" val="3848208083"/>
                    </a:ext>
                  </a:extLst>
                </a:gridCol>
                <a:gridCol w="3090935">
                  <a:extLst>
                    <a:ext uri="{9D8B030D-6E8A-4147-A177-3AD203B41FA5}">
                      <a16:colId xmlns:a16="http://schemas.microsoft.com/office/drawing/2014/main" val="3740984905"/>
                    </a:ext>
                  </a:extLst>
                </a:gridCol>
                <a:gridCol w="2485069">
                  <a:extLst>
                    <a:ext uri="{9D8B030D-6E8A-4147-A177-3AD203B41FA5}">
                      <a16:colId xmlns:a16="http://schemas.microsoft.com/office/drawing/2014/main" val="999654953"/>
                    </a:ext>
                  </a:extLst>
                </a:gridCol>
              </a:tblGrid>
              <a:tr h="433176">
                <a:tc>
                  <a:txBody>
                    <a:bodyPr/>
                    <a:lstStyle/>
                    <a:p>
                      <a:pPr marL="180340" indent="-180340" algn="ctr">
                        <a:lnSpc>
                          <a:spcPct val="250000"/>
                        </a:lnSpc>
                      </a:pPr>
                      <a:r>
                        <a:rPr lang="es-ES" sz="1400" dirty="0">
                          <a:effectLst/>
                        </a:rPr>
                        <a:t>SUGERENCIA DE LA COMUNIDAD</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RESULTADOS DE LA IMPLEMENTACIÓN DE LA SUGERENCIA CIUDADANA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lnSpc>
                          <a:spcPct val="100000"/>
                        </a:lnSpc>
                      </a:pPr>
                      <a:r>
                        <a:rPr lang="es-ES" sz="1400" dirty="0">
                          <a:effectLst/>
                        </a:rPr>
                        <a:t>PORCENTAJE DE AVANCE DE LA IMPLEMENTACIÓN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678288680"/>
                  </a:ext>
                </a:extLst>
              </a:tr>
              <a:tr h="548976">
                <a:tc>
                  <a:txBody>
                    <a:bodyPr/>
                    <a:lstStyle/>
                    <a:p>
                      <a:pPr marL="180340" indent="-180340" algn="ctr"/>
                      <a:r>
                        <a:rPr lang="es-ES" sz="1400" dirty="0">
                          <a:effectLst/>
                        </a:rPr>
                        <a:t> SI / Incluir en el presupuesto institucional la adquisición de equipos, maquinarias para la atención de emergencias.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Por modificaciones en el sistema de </a:t>
                      </a:r>
                    </a:p>
                    <a:p>
                      <a:pPr marL="180340" indent="-180340" algn="ctr"/>
                      <a:r>
                        <a:rPr lang="es-ES" sz="1400" dirty="0">
                          <a:effectLst/>
                        </a:rPr>
                        <a:t>contratación Publica sus </a:t>
                      </a:r>
                    </a:p>
                    <a:p>
                      <a:pPr marL="180340" indent="-180340" algn="ctr"/>
                      <a:r>
                        <a:rPr lang="es-ES" sz="1400" dirty="0">
                          <a:effectLst/>
                        </a:rPr>
                        <a:t>reglamentos y normativas no se </a:t>
                      </a:r>
                    </a:p>
                    <a:p>
                      <a:pPr marL="180340" indent="-180340" algn="ctr"/>
                      <a:r>
                        <a:rPr lang="es-ES" sz="1400" dirty="0">
                          <a:effectLst/>
                        </a:rPr>
                        <a:t>pudo llegar a la meta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lnSpc>
                          <a:spcPct val="200000"/>
                        </a:lnSpc>
                      </a:pPr>
                      <a:r>
                        <a:rPr lang="es-ES" sz="1400" dirty="0">
                          <a:effectLst/>
                        </a:rPr>
                        <a:t>70%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1860043424"/>
                  </a:ext>
                </a:extLst>
              </a:tr>
              <a:tr h="823464">
                <a:tc>
                  <a:txBody>
                    <a:bodyPr/>
                    <a:lstStyle/>
                    <a:p>
                      <a:pPr marL="180340" indent="-180340" algn="ctr"/>
                      <a:r>
                        <a:rPr lang="es-ES" sz="1400" dirty="0">
                          <a:effectLst/>
                        </a:rPr>
                        <a:t> SI / Socialización por parte del CBCO de los servicios que prestan las ambulancias a través de las redes sociales para conocimiento de la ciudadanía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 De manera permanente se realizó la </a:t>
                      </a:r>
                    </a:p>
                    <a:p>
                      <a:pPr marL="180340" indent="-180340" algn="ctr"/>
                      <a:r>
                        <a:rPr lang="es-ES" sz="1400" dirty="0">
                          <a:effectLst/>
                        </a:rPr>
                        <a:t>entrega de información en nuestras </a:t>
                      </a:r>
                    </a:p>
                    <a:p>
                      <a:pPr marL="180340" indent="-180340" algn="ctr"/>
                      <a:r>
                        <a:rPr lang="es-ES" sz="1400" dirty="0">
                          <a:effectLst/>
                        </a:rPr>
                        <a:t>páginas Institucionales el servicio </a:t>
                      </a:r>
                    </a:p>
                    <a:p>
                      <a:pPr marL="180340" indent="-180340" algn="ctr"/>
                      <a:r>
                        <a:rPr lang="es-ES" sz="1400" dirty="0">
                          <a:effectLst/>
                        </a:rPr>
                        <a:t>que prestan las ambulancias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nchor="ctr"/>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48832939"/>
                  </a:ext>
                </a:extLst>
              </a:tr>
              <a:tr h="548976">
                <a:tc>
                  <a:txBody>
                    <a:bodyPr/>
                    <a:lstStyle/>
                    <a:p>
                      <a:pPr marL="180340" indent="-180340" algn="ctr"/>
                      <a:r>
                        <a:rPr lang="es-ES" sz="1400" dirty="0">
                          <a:effectLst/>
                        </a:rPr>
                        <a:t>SI / El departamento de Prevención realizará recorridos para la verificación de los permisos a los locales comerciales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Se creó un mapa georreferencial de </a:t>
                      </a:r>
                    </a:p>
                    <a:p>
                      <a:pPr marL="180340" indent="-180340" algn="ctr"/>
                      <a:r>
                        <a:rPr lang="es-ES" sz="1400" dirty="0">
                          <a:effectLst/>
                        </a:rPr>
                        <a:t>locales comerciales para la visita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3312952403"/>
                  </a:ext>
                </a:extLst>
              </a:tr>
              <a:tr h="548976">
                <a:tc>
                  <a:txBody>
                    <a:bodyPr/>
                    <a:lstStyle/>
                    <a:p>
                      <a:pPr marL="180340" indent="-180340" algn="ctr"/>
                      <a:r>
                        <a:rPr lang="es-ES" sz="1400">
                          <a:effectLst/>
                        </a:rPr>
                        <a:t>SI / Se realizará a través del departamento de Prevención un cronograma de capacitaciones con los gremios de trabajadores</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 Se capacitó a varias agrupaciones </a:t>
                      </a:r>
                    </a:p>
                    <a:p>
                      <a:pPr marL="180340" indent="-180340" algn="ctr"/>
                      <a:r>
                        <a:rPr lang="es-ES" sz="1400" dirty="0">
                          <a:effectLst/>
                        </a:rPr>
                        <a:t>sobre prevención de incendios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nchor="ctr"/>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1783427188"/>
                  </a:ext>
                </a:extLst>
              </a:tr>
              <a:tr h="496080">
                <a:tc>
                  <a:txBody>
                    <a:bodyPr/>
                    <a:lstStyle/>
                    <a:p>
                      <a:pPr marL="180340" indent="-180340" algn="ctr"/>
                      <a:r>
                        <a:rPr lang="es-ES" sz="1400">
                          <a:effectLst/>
                        </a:rPr>
                        <a:t>SI / Crear un cronograma de capacitación para restaurantes</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 Se realizó invitación a las </a:t>
                      </a:r>
                    </a:p>
                    <a:p>
                      <a:pPr marL="180340" indent="-180340" algn="ctr"/>
                      <a:r>
                        <a:rPr lang="es-ES" sz="1400" dirty="0">
                          <a:effectLst/>
                        </a:rPr>
                        <a:t>asociaciones de elaboración de </a:t>
                      </a:r>
                    </a:p>
                    <a:p>
                      <a:pPr marL="180340" indent="-180340" algn="ctr"/>
                      <a:r>
                        <a:rPr lang="es-ES" sz="1400" dirty="0">
                          <a:effectLst/>
                        </a:rPr>
                        <a:t>alimentos para informar medidas de </a:t>
                      </a:r>
                    </a:p>
                    <a:p>
                      <a:pPr marL="180340" indent="-180340" algn="ctr"/>
                      <a:r>
                        <a:rPr lang="es-ES" sz="1400" dirty="0">
                          <a:effectLst/>
                        </a:rPr>
                        <a:t>prevención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nchor="ctr"/>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274051087"/>
                  </a:ext>
                </a:extLst>
              </a:tr>
              <a:tr h="411732">
                <a:tc>
                  <a:txBody>
                    <a:bodyPr/>
                    <a:lstStyle/>
                    <a:p>
                      <a:pPr marL="180340" indent="-180340" algn="ctr"/>
                      <a:r>
                        <a:rPr lang="es-ES" sz="1400" dirty="0">
                          <a:effectLst/>
                        </a:rPr>
                        <a:t>SI / Publicidad en redes sociales, promocionando la realización de los cursos vacacionales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Se efectuaron spots publicitarios </a:t>
                      </a:r>
                    </a:p>
                    <a:p>
                      <a:pPr marL="180340" indent="-180340" algn="ct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para incentivar la participación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nchor="ctr"/>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2341853068"/>
                  </a:ext>
                </a:extLst>
              </a:tr>
              <a:tr h="393147">
                <a:tc>
                  <a:txBody>
                    <a:bodyPr/>
                    <a:lstStyle/>
                    <a:p>
                      <a:pPr marL="180340" indent="-180340" algn="ctr"/>
                      <a:r>
                        <a:rPr lang="es-ES" sz="1400" dirty="0">
                          <a:effectLst/>
                        </a:rPr>
                        <a:t>SI/ Planificar cursos vacaciones dentro del programa de capacitación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r>
                        <a:rPr lang="es-ES" sz="1400" dirty="0">
                          <a:effectLst/>
                        </a:rPr>
                        <a:t>Se efectuaron cursos vacacionales </a:t>
                      </a:r>
                    </a:p>
                    <a:p>
                      <a:pPr marL="180340" indent="-180340" algn="ctr"/>
                      <a:r>
                        <a:rPr lang="es-ES" sz="1400" dirty="0">
                          <a:effectLst/>
                        </a:rPr>
                        <a:t>para niños y jóvenes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4145998111"/>
                  </a:ext>
                </a:extLst>
              </a:tr>
              <a:tr h="686220">
                <a:tc>
                  <a:txBody>
                    <a:bodyPr/>
                    <a:lstStyle/>
                    <a:p>
                      <a:pPr marL="180340" indent="-180340" algn="ctr"/>
                      <a:r>
                        <a:rPr lang="es-ES" sz="1400" dirty="0">
                          <a:effectLst/>
                        </a:rPr>
                        <a:t>SI/ Comunicar y mejorar la difusión de las actividades y atenciones que realiza el CBCO a través de las redes institucionales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marR="14605" lvl="0" indent="-180340" algn="ctr" defTabSz="914400" rtl="0" eaLnBrk="1" fontAlgn="auto" latinLnBrk="0" hangingPunct="1">
                        <a:lnSpc>
                          <a:spcPct val="100000"/>
                        </a:lnSpc>
                        <a:spcBef>
                          <a:spcPts val="0"/>
                        </a:spcBef>
                        <a:spcAft>
                          <a:spcPts val="0"/>
                        </a:spcAft>
                        <a:buClrTx/>
                        <a:buSzTx/>
                        <a:buFontTx/>
                        <a:buNone/>
                        <a:tabLst/>
                        <a:defRPr/>
                      </a:pPr>
                      <a:r>
                        <a:rPr lang="es-ES" sz="1400" dirty="0">
                          <a:effectLst/>
                        </a:rPr>
                        <a:t>Se efectúa de manera permanente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80340" marR="14605" indent="-180340" algn="ctr">
                        <a:spcAft>
                          <a:spcPts val="0"/>
                        </a:spcAft>
                      </a:pPr>
                      <a:endParaRPr lang="es-E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nchor="b"/>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2024514089"/>
                  </a:ext>
                </a:extLst>
              </a:tr>
              <a:tr h="390288">
                <a:tc>
                  <a:txBody>
                    <a:bodyPr/>
                    <a:lstStyle/>
                    <a:p>
                      <a:pPr marL="180340" indent="-180340" algn="ctr"/>
                      <a:r>
                        <a:rPr lang="es-ES" sz="1400" dirty="0">
                          <a:effectLst/>
                        </a:rPr>
                        <a:t>SI/ Ingreso de personal paramédico a las filas bomberiles en el año 2025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marR="14605" indent="-180340" algn="ctr">
                        <a:spcAft>
                          <a:spcPts val="0"/>
                        </a:spcAft>
                      </a:pPr>
                      <a:r>
                        <a:rPr lang="es-ES" sz="700" dirty="0">
                          <a:effectLst/>
                        </a:rPr>
                        <a:t> </a:t>
                      </a:r>
                      <a:r>
                        <a:rPr lang="es-ES" sz="1400" dirty="0">
                          <a:effectLst/>
                        </a:rPr>
                        <a:t>Ingresaron a las filas dos promociones de bomberos paramédicos total 10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tc>
                  <a:txBody>
                    <a:bodyPr/>
                    <a:lstStyle/>
                    <a:p>
                      <a:pPr marL="180340" indent="-180340" algn="ctr">
                        <a:lnSpc>
                          <a:spcPct val="200000"/>
                        </a:lnSpc>
                      </a:pPr>
                      <a:r>
                        <a:rPr lang="es-ES" sz="1400" dirty="0">
                          <a:effectLst/>
                        </a:rPr>
                        <a:t>100%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609" marR="63609" marT="0" marB="0"/>
                </a:tc>
                <a:extLst>
                  <a:ext uri="{0D108BD9-81ED-4DB2-BD59-A6C34878D82A}">
                    <a16:rowId xmlns:a16="http://schemas.microsoft.com/office/drawing/2014/main" val="3104995537"/>
                  </a:ext>
                </a:extLst>
              </a:tr>
            </a:tbl>
          </a:graphicData>
        </a:graphic>
      </p:graphicFrame>
    </p:spTree>
    <p:extLst>
      <p:ext uri="{BB962C8B-B14F-4D97-AF65-F5344CB8AC3E}">
        <p14:creationId xmlns:p14="http://schemas.microsoft.com/office/powerpoint/2010/main" val="153283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6C1067A-AF5F-4BD0-899C-8928C684681E}"/>
              </a:ext>
            </a:extLst>
          </p:cNvPr>
          <p:cNvPicPr>
            <a:picLocks noChangeAspect="1"/>
          </p:cNvPicPr>
          <p:nvPr/>
        </p:nvPicPr>
        <p:blipFill>
          <a:blip r:embed="rId2"/>
          <a:stretch>
            <a:fillRect/>
          </a:stretch>
        </p:blipFill>
        <p:spPr>
          <a:xfrm>
            <a:off x="0" y="125835"/>
            <a:ext cx="12191999" cy="6417578"/>
          </a:xfrm>
          <a:prstGeom prst="rect">
            <a:avLst/>
          </a:prstGeom>
        </p:spPr>
      </p:pic>
      <p:sp>
        <p:nvSpPr>
          <p:cNvPr id="2" name="Rectángulo 1">
            <a:extLst>
              <a:ext uri="{FF2B5EF4-FFF2-40B4-BE49-F238E27FC236}">
                <a16:creationId xmlns:a16="http://schemas.microsoft.com/office/drawing/2014/main" id="{7AF088C8-7B5C-4E56-B2C7-380EC07D840F}"/>
              </a:ext>
            </a:extLst>
          </p:cNvPr>
          <p:cNvSpPr/>
          <p:nvPr/>
        </p:nvSpPr>
        <p:spPr>
          <a:xfrm>
            <a:off x="1262015" y="396554"/>
            <a:ext cx="9265297" cy="20294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18900000" algn="bl" rotWithShape="0">
              <a:prstClr val="black">
                <a:alpha val="40000"/>
              </a:prstClr>
            </a:outerShdw>
          </a:effectLst>
        </p:spPr>
        <p:txBody>
          <a:bodyPr wrap="none" lIns="91440" tIns="45720" rIns="91440" bIns="45720" numCol="1">
            <a:prstTxWarp prst="textSlantUp">
              <a:avLst>
                <a:gd name="adj" fmla="val 52058"/>
              </a:avLst>
            </a:prstTxWarp>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b="1" cap="none" spc="0" dirty="0">
                <a:ln w="12700">
                  <a:solidFill>
                    <a:schemeClr val="tx1"/>
                  </a:solidFill>
                  <a:prstDash val="solid"/>
                </a:ln>
                <a:solidFill>
                  <a:schemeClr val="accent2">
                    <a:lumMod val="75000"/>
                  </a:schemeClr>
                </a:solidFill>
                <a:effectLst>
                  <a:outerShdw dist="38100" dir="2640000" algn="bl" rotWithShape="0">
                    <a:schemeClr val="bg2">
                      <a:lumMod val="75000"/>
                    </a:schemeClr>
                  </a:outerShdw>
                </a:effectLst>
                <a:latin typeface="Eras Bold ITC" panose="020B0907030504020204" pitchFamily="34" charset="0"/>
                <a:ea typeface="Calibri" panose="020F0502020204030204" pitchFamily="34" charset="0"/>
              </a:rPr>
              <a:t>Bomberos;  Estirpe  de  Héroes  por  Excelencia !</a:t>
            </a:r>
            <a:endParaRPr lang="es-EC" sz="5400" b="1" cap="none" spc="0" dirty="0">
              <a:ln w="12700">
                <a:solidFill>
                  <a:schemeClr val="tx1"/>
                </a:solidFill>
                <a:prstDash val="solid"/>
              </a:ln>
              <a:solidFill>
                <a:schemeClr val="accent2">
                  <a:lumMod val="75000"/>
                </a:schemeClr>
              </a:solidFill>
              <a:effectLst>
                <a:outerShdw dist="38100" dir="2640000" algn="bl" rotWithShape="0">
                  <a:schemeClr val="bg2">
                    <a:lumMod val="75000"/>
                  </a:schemeClr>
                </a:outerShdw>
              </a:effectLst>
              <a:latin typeface="Eras Bold ITC" panose="020B0907030504020204" pitchFamily="34" charset="0"/>
            </a:endParaRPr>
          </a:p>
        </p:txBody>
      </p:sp>
    </p:spTree>
    <p:extLst>
      <p:ext uri="{BB962C8B-B14F-4D97-AF65-F5344CB8AC3E}">
        <p14:creationId xmlns:p14="http://schemas.microsoft.com/office/powerpoint/2010/main" val="119453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991110" y="98647"/>
            <a:ext cx="8626849"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RESPUESTAS A LA CIUDADANÍA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mn-ea"/>
                <a:cs typeface="Arial" panose="020B0604020202020204" pitchFamily="34" charset="0"/>
              </a:rPr>
              <a:t>ÁREA DE PLANIFICACIÓN INSTITUCIONAL</a:t>
            </a:r>
          </a:p>
        </p:txBody>
      </p:sp>
      <p:sp>
        <p:nvSpPr>
          <p:cNvPr id="5" name="Rectángulo 4">
            <a:extLst>
              <a:ext uri="{FF2B5EF4-FFF2-40B4-BE49-F238E27FC236}">
                <a16:creationId xmlns:a16="http://schemas.microsoft.com/office/drawing/2014/main" id="{0FBBE122-A614-4844-8BFF-91D870006458}"/>
              </a:ext>
            </a:extLst>
          </p:cNvPr>
          <p:cNvSpPr/>
          <p:nvPr/>
        </p:nvSpPr>
        <p:spPr>
          <a:xfrm>
            <a:off x="3746810" y="2024516"/>
            <a:ext cx="2159057"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C"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0353564E-A550-4180-8E29-54223DB832FF}"/>
              </a:ext>
            </a:extLst>
          </p:cNvPr>
          <p:cNvSpPr txBox="1"/>
          <p:nvPr/>
        </p:nvSpPr>
        <p:spPr>
          <a:xfrm>
            <a:off x="1193774" y="1655184"/>
            <a:ext cx="942418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Resultados de los programas de atención ciudadana y aplicación de Políticas</a:t>
            </a: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6EB85BA7-B10F-4048-A4E3-1B082D2AB3F7}"/>
              </a:ext>
            </a:extLst>
          </p:cNvPr>
          <p:cNvSpPr txBox="1"/>
          <p:nvPr/>
        </p:nvSpPr>
        <p:spPr>
          <a:xfrm>
            <a:off x="604470" y="2024516"/>
            <a:ext cx="10983058" cy="3059940"/>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s-MX"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Durante el ejercicio fiscal 2025, se fortaleció la atención de emergencias, la prevención de riesgos y la vinculación comunitaria, en aplicación de políticas públicas y sociales orientadas a la protección de la vida, la seguridad ciudadana y la reducción de riesgos en el cantón.</a:t>
            </a:r>
            <a:r>
              <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457200" rtl="0" eaLnBrk="1" fontAlgn="auto" latinLnBrk="0" hangingPunct="1">
              <a:lnSpc>
                <a:spcPct val="107000"/>
              </a:lnSpc>
              <a:spcBef>
                <a:spcPts val="0"/>
              </a:spcBef>
              <a:spcAft>
                <a:spcPts val="800"/>
              </a:spcAft>
              <a:buClrTx/>
              <a:buSzPts val="1000"/>
              <a:buFontTx/>
              <a:buNone/>
              <a:tabLst>
                <a:tab pos="457200" algn="l"/>
              </a:tabLst>
              <a:defRPr/>
            </a:pPr>
            <a:endParaRPr kumimoji="0" lang="es-EC"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Pts val="1000"/>
              <a:buFontTx/>
              <a:buNone/>
              <a:tabLst>
                <a:tab pos="457200" algn="l"/>
              </a:tabLst>
              <a:defRPr/>
            </a:pPr>
            <a:endParaRPr lang="es-EC" sz="1600" i="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Pts val="1000"/>
              <a:buFontTx/>
              <a:buNone/>
              <a:tabLst>
                <a:tab pos="457200" algn="l"/>
              </a:tabLst>
              <a:defRPr/>
            </a:pPr>
            <a:r>
              <a:rPr kumimoji="0" lang="es-EC"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Resultados alcanzados:</a:t>
            </a: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kumimoji="0" lang="es-EC"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0" name="Tabla 9">
            <a:extLst>
              <a:ext uri="{FF2B5EF4-FFF2-40B4-BE49-F238E27FC236}">
                <a16:creationId xmlns:a16="http://schemas.microsoft.com/office/drawing/2014/main" id="{E81D9E6E-F177-4B1C-8E07-5A308C996A28}"/>
              </a:ext>
            </a:extLst>
          </p:cNvPr>
          <p:cNvGraphicFramePr>
            <a:graphicFrameLocks noGrp="1"/>
          </p:cNvGraphicFramePr>
          <p:nvPr>
            <p:extLst>
              <p:ext uri="{D42A27DB-BD31-4B8C-83A1-F6EECF244321}">
                <p14:modId xmlns:p14="http://schemas.microsoft.com/office/powerpoint/2010/main" val="2499123974"/>
              </p:ext>
            </p:extLst>
          </p:nvPr>
        </p:nvGraphicFramePr>
        <p:xfrm>
          <a:off x="3188459" y="3591423"/>
          <a:ext cx="5815081" cy="2107490"/>
        </p:xfrm>
        <a:graphic>
          <a:graphicData uri="http://schemas.openxmlformats.org/drawingml/2006/table">
            <a:tbl>
              <a:tblPr/>
              <a:tblGrid>
                <a:gridCol w="3963436">
                  <a:extLst>
                    <a:ext uri="{9D8B030D-6E8A-4147-A177-3AD203B41FA5}">
                      <a16:colId xmlns:a16="http://schemas.microsoft.com/office/drawing/2014/main" val="699897177"/>
                    </a:ext>
                  </a:extLst>
                </a:gridCol>
                <a:gridCol w="1851645">
                  <a:extLst>
                    <a:ext uri="{9D8B030D-6E8A-4147-A177-3AD203B41FA5}">
                      <a16:colId xmlns:a16="http://schemas.microsoft.com/office/drawing/2014/main" val="813515946"/>
                    </a:ext>
                  </a:extLst>
                </a:gridCol>
              </a:tblGrid>
              <a:tr h="348346">
                <a:tc>
                  <a:txBody>
                    <a:bodyPr/>
                    <a:lstStyle/>
                    <a:p>
                      <a:r>
                        <a:rPr lang="es-EC" b="1" dirty="0">
                          <a:solidFill>
                            <a:schemeClr val="bg1"/>
                          </a:solidFill>
                        </a:rPr>
                        <a:t>INDICADOR</a:t>
                      </a:r>
                    </a:p>
                  </a:txBody>
                  <a:tcPr anchor="ctr">
                    <a:lnL>
                      <a:noFill/>
                    </a:lnL>
                    <a:lnR>
                      <a:noFill/>
                    </a:lnR>
                    <a:lnT>
                      <a:noFill/>
                    </a:lnT>
                    <a:lnB w="12700" cap="flat" cmpd="sng" algn="ctr">
                      <a:solidFill>
                        <a:schemeClr val="bg1"/>
                      </a:solidFill>
                      <a:prstDash val="solid"/>
                      <a:round/>
                      <a:headEnd type="none" w="med" len="med"/>
                      <a:tailEnd type="none" w="med" len="med"/>
                    </a:lnB>
                  </a:tcPr>
                </a:tc>
                <a:tc>
                  <a:txBody>
                    <a:bodyPr/>
                    <a:lstStyle/>
                    <a:p>
                      <a:pPr algn="r"/>
                      <a:r>
                        <a:rPr lang="es-EC" b="1" dirty="0">
                          <a:solidFill>
                            <a:schemeClr val="bg1"/>
                          </a:solidFill>
                        </a:rPr>
                        <a:t>RESULTADO 2025</a:t>
                      </a:r>
                    </a:p>
                  </a:txBody>
                  <a:tcPr anchor="ctr">
                    <a:lnL>
                      <a:noFill/>
                    </a:lnL>
                    <a:lnR>
                      <a:noFill/>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9693663"/>
                  </a:ext>
                </a:extLst>
              </a:tr>
              <a:tr h="348346">
                <a:tc>
                  <a:txBody>
                    <a:bodyPr/>
                    <a:lstStyle/>
                    <a:p>
                      <a:r>
                        <a:rPr lang="es-EC" dirty="0">
                          <a:solidFill>
                            <a:schemeClr val="bg1"/>
                          </a:solidFill>
                        </a:rPr>
                        <a:t>Emergencias atendidas</a:t>
                      </a:r>
                    </a:p>
                  </a:txBody>
                  <a:tcPr marT="28800" marB="28800" anchor="ctr">
                    <a:lnL>
                      <a:noFill/>
                    </a:lnL>
                    <a:lnR>
                      <a:noFill/>
                    </a:lnR>
                    <a:lnT w="12700" cap="flat" cmpd="sng" algn="ctr">
                      <a:solidFill>
                        <a:schemeClr val="bg1"/>
                      </a:solidFill>
                      <a:prstDash val="solid"/>
                      <a:round/>
                      <a:headEnd type="none" w="med" len="med"/>
                      <a:tailEnd type="none" w="med" len="med"/>
                    </a:lnT>
                    <a:lnB>
                      <a:noFill/>
                    </a:lnB>
                  </a:tcPr>
                </a:tc>
                <a:tc>
                  <a:txBody>
                    <a:bodyPr/>
                    <a:lstStyle/>
                    <a:p>
                      <a:pPr algn="r"/>
                      <a:r>
                        <a:rPr lang="es-EC">
                          <a:solidFill>
                            <a:schemeClr val="bg1"/>
                          </a:solidFill>
                        </a:rPr>
                        <a:t>Más de 600</a:t>
                      </a:r>
                    </a:p>
                  </a:txBody>
                  <a:tcPr marT="28800" marB="28800" anchor="ctr">
                    <a:lnL>
                      <a:noFill/>
                    </a:lnL>
                    <a:lnR>
                      <a:noFill/>
                    </a:lnR>
                    <a:lnT w="12700" cap="flat" cmpd="sng" algn="ctr">
                      <a:solidFill>
                        <a:schemeClr val="bg1"/>
                      </a:solidFill>
                      <a:prstDash val="solid"/>
                      <a:round/>
                      <a:headEnd type="none" w="med" len="med"/>
                      <a:tailEnd type="none" w="med" len="med"/>
                    </a:lnT>
                    <a:lnB>
                      <a:noFill/>
                    </a:lnB>
                  </a:tcPr>
                </a:tc>
                <a:extLst>
                  <a:ext uri="{0D108BD9-81ED-4DB2-BD59-A6C34878D82A}">
                    <a16:rowId xmlns:a16="http://schemas.microsoft.com/office/drawing/2014/main" val="847076350"/>
                  </a:ext>
                </a:extLst>
              </a:tr>
              <a:tr h="348346">
                <a:tc>
                  <a:txBody>
                    <a:bodyPr/>
                    <a:lstStyle/>
                    <a:p>
                      <a:r>
                        <a:rPr lang="es-EC" dirty="0">
                          <a:solidFill>
                            <a:schemeClr val="bg1"/>
                          </a:solidFill>
                        </a:rPr>
                        <a:t>Emergencias médicas</a:t>
                      </a:r>
                    </a:p>
                  </a:txBody>
                  <a:tcPr marT="28800" marB="28800" anchor="ctr">
                    <a:lnL>
                      <a:noFill/>
                    </a:lnL>
                    <a:lnR>
                      <a:noFill/>
                    </a:lnR>
                    <a:lnT>
                      <a:noFill/>
                    </a:lnT>
                    <a:lnB w="12700" cap="flat" cmpd="sng" algn="ctr">
                      <a:solidFill>
                        <a:schemeClr val="tx2">
                          <a:lumMod val="90000"/>
                        </a:schemeClr>
                      </a:solidFill>
                      <a:prstDash val="sysDot"/>
                      <a:round/>
                      <a:headEnd type="none" w="med" len="med"/>
                      <a:tailEnd type="none" w="med" len="med"/>
                    </a:lnB>
                  </a:tcPr>
                </a:tc>
                <a:tc>
                  <a:txBody>
                    <a:bodyPr/>
                    <a:lstStyle/>
                    <a:p>
                      <a:pPr algn="r"/>
                      <a:r>
                        <a:rPr lang="es-EC" dirty="0">
                          <a:solidFill>
                            <a:schemeClr val="bg1"/>
                          </a:solidFill>
                        </a:rPr>
                        <a:t>29% del total</a:t>
                      </a:r>
                    </a:p>
                  </a:txBody>
                  <a:tcPr marT="28800" marB="28800" anchor="ctr">
                    <a:lnL>
                      <a:noFill/>
                    </a:lnL>
                    <a:lnR>
                      <a:noFill/>
                    </a:lnR>
                    <a:lnT>
                      <a:noFill/>
                    </a:lnT>
                    <a:lnB w="12700" cap="flat" cmpd="sng" algn="ctr">
                      <a:solidFill>
                        <a:schemeClr val="tx2">
                          <a:lumMod val="90000"/>
                        </a:schemeClr>
                      </a:solidFill>
                      <a:prstDash val="sysDot"/>
                      <a:round/>
                      <a:headEnd type="none" w="med" len="med"/>
                      <a:tailEnd type="none" w="med" len="med"/>
                    </a:lnB>
                  </a:tcPr>
                </a:tc>
                <a:extLst>
                  <a:ext uri="{0D108BD9-81ED-4DB2-BD59-A6C34878D82A}">
                    <a16:rowId xmlns:a16="http://schemas.microsoft.com/office/drawing/2014/main" val="1863223382"/>
                  </a:ext>
                </a:extLst>
              </a:tr>
              <a:tr h="348346">
                <a:tc>
                  <a:txBody>
                    <a:bodyPr/>
                    <a:lstStyle/>
                    <a:p>
                      <a:r>
                        <a:rPr lang="es-EC" dirty="0">
                          <a:solidFill>
                            <a:schemeClr val="bg1"/>
                          </a:solidFill>
                        </a:rPr>
                        <a:t>Ciudadanos capacitados</a:t>
                      </a:r>
                    </a:p>
                  </a:txBody>
                  <a:tcPr marT="28800" marB="28800" anchor="ctr">
                    <a:lnL>
                      <a:noFill/>
                    </a:lnL>
                    <a:lnR>
                      <a:noFill/>
                    </a:lnR>
                    <a:lnT w="12700" cap="flat" cmpd="sng" algn="ctr">
                      <a:solidFill>
                        <a:schemeClr val="tx2">
                          <a:lumMod val="90000"/>
                        </a:schemeClr>
                      </a:solidFill>
                      <a:prstDash val="sysDot"/>
                      <a:round/>
                      <a:headEnd type="none" w="med" len="med"/>
                      <a:tailEnd type="none" w="med" len="med"/>
                    </a:lnT>
                    <a:lnB>
                      <a:noFill/>
                    </a:lnB>
                  </a:tcPr>
                </a:tc>
                <a:tc>
                  <a:txBody>
                    <a:bodyPr/>
                    <a:lstStyle/>
                    <a:p>
                      <a:pPr algn="r"/>
                      <a:r>
                        <a:rPr lang="es-EC" dirty="0">
                          <a:solidFill>
                            <a:schemeClr val="bg1"/>
                          </a:solidFill>
                        </a:rPr>
                        <a:t>2.477</a:t>
                      </a:r>
                    </a:p>
                  </a:txBody>
                  <a:tcPr marT="28800" marB="28800" anchor="ctr">
                    <a:lnL>
                      <a:noFill/>
                    </a:lnL>
                    <a:lnR>
                      <a:noFill/>
                    </a:lnR>
                    <a:lnT w="12700" cap="flat" cmpd="sng" algn="ctr">
                      <a:solidFill>
                        <a:schemeClr val="tx2">
                          <a:lumMod val="90000"/>
                        </a:schemeClr>
                      </a:solidFill>
                      <a:prstDash val="sysDot"/>
                      <a:round/>
                      <a:headEnd type="none" w="med" len="med"/>
                      <a:tailEnd type="none" w="med" len="med"/>
                    </a:lnT>
                    <a:lnB>
                      <a:noFill/>
                    </a:lnB>
                  </a:tcPr>
                </a:tc>
                <a:extLst>
                  <a:ext uri="{0D108BD9-81ED-4DB2-BD59-A6C34878D82A}">
                    <a16:rowId xmlns:a16="http://schemas.microsoft.com/office/drawing/2014/main" val="98824883"/>
                  </a:ext>
                </a:extLst>
              </a:tr>
              <a:tr h="348346">
                <a:tc>
                  <a:txBody>
                    <a:bodyPr/>
                    <a:lstStyle/>
                    <a:p>
                      <a:r>
                        <a:rPr lang="es-EC" dirty="0">
                          <a:solidFill>
                            <a:schemeClr val="bg1"/>
                          </a:solidFill>
                        </a:rPr>
                        <a:t>Cumplimiento de capacitaciones</a:t>
                      </a:r>
                    </a:p>
                  </a:txBody>
                  <a:tcPr marT="28800" marB="28800" anchor="ctr">
                    <a:lnL>
                      <a:noFill/>
                    </a:lnL>
                    <a:lnR>
                      <a:noFill/>
                    </a:lnR>
                    <a:lnT>
                      <a:noFill/>
                    </a:lnT>
                    <a:lnB w="12700" cap="flat" cmpd="sng" algn="ctr">
                      <a:solidFill>
                        <a:schemeClr val="tx2">
                          <a:lumMod val="90000"/>
                        </a:schemeClr>
                      </a:solidFill>
                      <a:prstDash val="sysDot"/>
                      <a:round/>
                      <a:headEnd type="none" w="med" len="med"/>
                      <a:tailEnd type="none" w="med" len="med"/>
                    </a:lnB>
                  </a:tcPr>
                </a:tc>
                <a:tc>
                  <a:txBody>
                    <a:bodyPr/>
                    <a:lstStyle/>
                    <a:p>
                      <a:pPr algn="r"/>
                      <a:r>
                        <a:rPr lang="es-EC" dirty="0">
                          <a:solidFill>
                            <a:schemeClr val="bg1"/>
                          </a:solidFill>
                        </a:rPr>
                        <a:t>123%</a:t>
                      </a:r>
                    </a:p>
                  </a:txBody>
                  <a:tcPr marT="28800" marB="28800" anchor="ctr">
                    <a:lnL>
                      <a:noFill/>
                    </a:lnL>
                    <a:lnR>
                      <a:noFill/>
                    </a:lnR>
                    <a:lnT>
                      <a:noFill/>
                    </a:lnT>
                    <a:lnB w="12700" cap="flat" cmpd="sng" algn="ctr">
                      <a:solidFill>
                        <a:schemeClr val="tx2">
                          <a:lumMod val="90000"/>
                        </a:schemeClr>
                      </a:solidFill>
                      <a:prstDash val="sysDot"/>
                      <a:round/>
                      <a:headEnd type="none" w="med" len="med"/>
                      <a:tailEnd type="none" w="med" len="med"/>
                    </a:lnB>
                  </a:tcPr>
                </a:tc>
                <a:extLst>
                  <a:ext uri="{0D108BD9-81ED-4DB2-BD59-A6C34878D82A}">
                    <a16:rowId xmlns:a16="http://schemas.microsoft.com/office/drawing/2014/main" val="1241495603"/>
                  </a:ext>
                </a:extLst>
              </a:tr>
              <a:tr h="348346">
                <a:tc>
                  <a:txBody>
                    <a:bodyPr/>
                    <a:lstStyle/>
                    <a:p>
                      <a:r>
                        <a:rPr lang="es-EC" dirty="0">
                          <a:solidFill>
                            <a:schemeClr val="bg1"/>
                          </a:solidFill>
                        </a:rPr>
                        <a:t>Permisos de funcionamiento emitidos</a:t>
                      </a:r>
                    </a:p>
                  </a:txBody>
                  <a:tcPr marT="28800" marB="28800" anchor="ctr">
                    <a:lnL>
                      <a:noFill/>
                    </a:lnL>
                    <a:lnR>
                      <a:noFill/>
                    </a:lnR>
                    <a:lnT w="12700" cap="flat" cmpd="sng" algn="ctr">
                      <a:solidFill>
                        <a:schemeClr val="tx2">
                          <a:lumMod val="90000"/>
                        </a:schemeClr>
                      </a:solidFill>
                      <a:prstDash val="sysDot"/>
                      <a:round/>
                      <a:headEnd type="none" w="med" len="med"/>
                      <a:tailEnd type="none" w="med" len="med"/>
                    </a:lnT>
                    <a:lnB>
                      <a:noFill/>
                    </a:lnB>
                  </a:tcPr>
                </a:tc>
                <a:tc>
                  <a:txBody>
                    <a:bodyPr/>
                    <a:lstStyle/>
                    <a:p>
                      <a:pPr algn="r"/>
                      <a:r>
                        <a:rPr lang="es-EC" dirty="0">
                          <a:solidFill>
                            <a:schemeClr val="bg1"/>
                          </a:solidFill>
                        </a:rPr>
                        <a:t>5.701</a:t>
                      </a:r>
                    </a:p>
                  </a:txBody>
                  <a:tcPr marT="28800" marB="28800" anchor="ctr">
                    <a:lnL>
                      <a:noFill/>
                    </a:lnL>
                    <a:lnR>
                      <a:noFill/>
                    </a:lnR>
                    <a:lnT w="12700" cap="flat" cmpd="sng" algn="ctr">
                      <a:solidFill>
                        <a:schemeClr val="tx2">
                          <a:lumMod val="90000"/>
                        </a:schemeClr>
                      </a:solidFill>
                      <a:prstDash val="sysDot"/>
                      <a:round/>
                      <a:headEnd type="none" w="med" len="med"/>
                      <a:tailEnd type="none" w="med" len="med"/>
                    </a:lnT>
                    <a:lnB>
                      <a:noFill/>
                    </a:lnB>
                  </a:tcPr>
                </a:tc>
                <a:extLst>
                  <a:ext uri="{0D108BD9-81ED-4DB2-BD59-A6C34878D82A}">
                    <a16:rowId xmlns:a16="http://schemas.microsoft.com/office/drawing/2014/main" val="930522315"/>
                  </a:ext>
                </a:extLst>
              </a:tr>
            </a:tbl>
          </a:graphicData>
        </a:graphic>
      </p:graphicFrame>
    </p:spTree>
    <p:extLst>
      <p:ext uri="{BB962C8B-B14F-4D97-AF65-F5344CB8AC3E}">
        <p14:creationId xmlns:p14="http://schemas.microsoft.com/office/powerpoint/2010/main" val="274038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88389-E55D-1957-C6C6-770993F2FEFF}"/>
              </a:ext>
            </a:extLst>
          </p:cNvPr>
          <p:cNvSpPr>
            <a:spLocks noChangeArrowheads="1"/>
          </p:cNvSpPr>
          <p:nvPr/>
        </p:nvSpPr>
        <p:spPr bwMode="auto">
          <a:xfrm>
            <a:off x="819242" y="1242437"/>
            <a:ext cx="11617204"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Estadísticas de Atención:</a:t>
            </a:r>
            <a:r>
              <a:rPr kumimoji="0" lang="es-EC" altLang="es-EC"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p>
          <a:p>
            <a:pPr marL="176213" marR="0" lvl="0" algn="just" defTabSz="914400" rtl="0" eaLnBrk="0" fontAlgn="base" latinLnBrk="0" hangingPunct="0">
              <a:lnSpc>
                <a:spcPct val="100000"/>
              </a:lnSpc>
              <a:spcBef>
                <a:spcPct val="0"/>
              </a:spcBef>
              <a:spcAft>
                <a:spcPct val="0"/>
              </a:spcAft>
              <a:buClrTx/>
              <a:buSzTx/>
              <a:tabLst/>
            </a:pPr>
            <a:r>
              <a:rPr kumimoji="0" lang="es-EC" altLang="es-EC"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Durante el año 2025 se realizaron </a:t>
            </a:r>
            <a:r>
              <a:rPr kumimoji="0" lang="es-EC" altLang="es-EC"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630 atenciones</a:t>
            </a:r>
            <a:r>
              <a:rPr kumimoji="0" lang="es-EC" altLang="es-EC"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totales: 476 por la Estación Central y 154 por la Estación X-1 San Pablo del Lago.</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es-EC"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Atención a Grupos Prioritarios:</a:t>
            </a:r>
            <a:r>
              <a:rPr kumimoji="0" lang="es-EC" altLang="es-EC"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p>
          <a:p>
            <a:pPr marL="176213" marR="0" lvl="0" algn="just" defTabSz="914400" rtl="0" eaLnBrk="0" fontAlgn="base" latinLnBrk="0" hangingPunct="0">
              <a:lnSpc>
                <a:spcPct val="100000"/>
              </a:lnSpc>
              <a:spcBef>
                <a:spcPct val="0"/>
              </a:spcBef>
              <a:spcAft>
                <a:spcPct val="0"/>
              </a:spcAft>
              <a:buClrTx/>
              <a:buSzTx/>
              <a:tabLst/>
            </a:pPr>
            <a:r>
              <a:rPr kumimoji="0" lang="es-EC" altLang="es-EC" sz="1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Las personas adultas mayores son consideradas grupo de atención prioritaria en todas nuestras intervenciones prehospitalarias.</a:t>
            </a:r>
          </a:p>
          <a:p>
            <a:pPr marL="0" marR="0" lvl="0" indent="0" algn="just" defTabSz="914400" rtl="0" eaLnBrk="0" fontAlgn="base" latinLnBrk="0" hangingPunct="0">
              <a:lnSpc>
                <a:spcPct val="100000"/>
              </a:lnSpc>
              <a:spcBef>
                <a:spcPct val="0"/>
              </a:spcBef>
              <a:spcAft>
                <a:spcPct val="0"/>
              </a:spcAft>
              <a:buClrTx/>
              <a:buSzTx/>
              <a:tabLst/>
            </a:pPr>
            <a:endParaRPr kumimoji="0" lang="es-EC" altLang="es-EC" sz="1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4D4068E8-322E-EB0E-6158-82664299C1A3}"/>
              </a:ext>
            </a:extLst>
          </p:cNvPr>
          <p:cNvSpPr/>
          <p:nvPr/>
        </p:nvSpPr>
        <p:spPr>
          <a:xfrm>
            <a:off x="947971" y="129947"/>
            <a:ext cx="10758837" cy="461665"/>
          </a:xfrm>
          <a:prstGeom prst="rect">
            <a:avLst/>
          </a:prstGeom>
          <a:noFill/>
        </p:spPr>
        <p:txBody>
          <a:bodyPr wrap="square" lIns="91440" tIns="45720" rIns="91440" bIns="45720">
            <a:spAutoFit/>
          </a:bodyPr>
          <a:lstStyle/>
          <a:p>
            <a:pPr algn="ctr"/>
            <a:r>
              <a:rPr lang="es-ES" sz="24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RESULTADOS OPERATIVOS Y GESTIÓN DE EMERGENCIAS 2025</a:t>
            </a:r>
            <a:endParaRPr lang="es-E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9DE3F54F-036B-9732-D874-F5FD2D6CED3B}"/>
              </a:ext>
            </a:extLst>
          </p:cNvPr>
          <p:cNvPicPr>
            <a:picLocks noChangeAspect="1"/>
          </p:cNvPicPr>
          <p:nvPr/>
        </p:nvPicPr>
        <p:blipFill rotWithShape="1">
          <a:blip r:embed="rId2"/>
          <a:srcRect t="4440"/>
          <a:stretch/>
        </p:blipFill>
        <p:spPr>
          <a:xfrm>
            <a:off x="1931437" y="2360645"/>
            <a:ext cx="3855107" cy="4238197"/>
          </a:xfrm>
          <a:prstGeom prst="rect">
            <a:avLst/>
          </a:prstGeom>
        </p:spPr>
      </p:pic>
      <p:pic>
        <p:nvPicPr>
          <p:cNvPr id="5" name="Imagen 4">
            <a:extLst>
              <a:ext uri="{FF2B5EF4-FFF2-40B4-BE49-F238E27FC236}">
                <a16:creationId xmlns:a16="http://schemas.microsoft.com/office/drawing/2014/main" id="{95B83469-54C5-FDB6-F120-595F746A1F03}"/>
              </a:ext>
            </a:extLst>
          </p:cNvPr>
          <p:cNvPicPr>
            <a:picLocks noChangeAspect="1"/>
          </p:cNvPicPr>
          <p:nvPr/>
        </p:nvPicPr>
        <p:blipFill rotWithShape="1">
          <a:blip r:embed="rId3"/>
          <a:srcRect t="4440"/>
          <a:stretch/>
        </p:blipFill>
        <p:spPr>
          <a:xfrm>
            <a:off x="6405458" y="2344892"/>
            <a:ext cx="3371490" cy="4253950"/>
          </a:xfrm>
          <a:prstGeom prst="rect">
            <a:avLst/>
          </a:prstGeom>
        </p:spPr>
      </p:pic>
    </p:spTree>
    <p:extLst>
      <p:ext uri="{BB962C8B-B14F-4D97-AF65-F5344CB8AC3E}">
        <p14:creationId xmlns:p14="http://schemas.microsoft.com/office/powerpoint/2010/main" val="346564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2655160" y="0"/>
            <a:ext cx="6627519" cy="707886"/>
          </a:xfrm>
          <a:prstGeom prst="rect">
            <a:avLst/>
          </a:prstGeom>
          <a:noFill/>
        </p:spPr>
        <p:txBody>
          <a:bodyPr wrap="none" lIns="91440" tIns="45720" rIns="91440" bIns="45720">
            <a:spAutoFit/>
          </a:bodyPr>
          <a:lstStyle/>
          <a:p>
            <a:pPr algn="ctr"/>
            <a:r>
              <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TEMAS DE TALENTO </a:t>
            </a:r>
            <a:r>
              <a:rPr lang="es-ES" sz="4000" b="1" dirty="0">
                <a:ln w="9525">
                  <a:solidFill>
                    <a:schemeClr val="bg1"/>
                  </a:solidFill>
                  <a:prstDash val="solid"/>
                </a:ln>
                <a:effectLst>
                  <a:outerShdw blurRad="12700" dist="38100" dir="2700000" algn="tl" rotWithShape="0">
                    <a:schemeClr val="bg1">
                      <a:lumMod val="50000"/>
                    </a:schemeClr>
                  </a:outerShdw>
                </a:effectLst>
              </a:rPr>
              <a:t>H</a:t>
            </a:r>
            <a:r>
              <a:rPr lang="es-E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UMANO</a:t>
            </a:r>
            <a:endParaRPr lang="es-EC"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2" name="Tabla 3">
            <a:extLst>
              <a:ext uri="{FF2B5EF4-FFF2-40B4-BE49-F238E27FC236}">
                <a16:creationId xmlns:a16="http://schemas.microsoft.com/office/drawing/2014/main" id="{8F9BD31B-D08F-494E-869A-9FDBB5E11355}"/>
              </a:ext>
            </a:extLst>
          </p:cNvPr>
          <p:cNvGraphicFramePr>
            <a:graphicFrameLocks noGrp="1"/>
          </p:cNvGraphicFramePr>
          <p:nvPr>
            <p:extLst>
              <p:ext uri="{D42A27DB-BD31-4B8C-83A1-F6EECF244321}">
                <p14:modId xmlns:p14="http://schemas.microsoft.com/office/powerpoint/2010/main" val="3968814090"/>
              </p:ext>
            </p:extLst>
          </p:nvPr>
        </p:nvGraphicFramePr>
        <p:xfrm>
          <a:off x="1063892" y="1266104"/>
          <a:ext cx="9810056" cy="1651107"/>
        </p:xfrm>
        <a:graphic>
          <a:graphicData uri="http://schemas.openxmlformats.org/drawingml/2006/table">
            <a:tbl>
              <a:tblPr firstRow="1" bandRow="1">
                <a:tableStyleId>{793D81CF-94F2-401A-BA57-92F5A7B2D0C5}</a:tableStyleId>
              </a:tblPr>
              <a:tblGrid>
                <a:gridCol w="9810056">
                  <a:extLst>
                    <a:ext uri="{9D8B030D-6E8A-4147-A177-3AD203B41FA5}">
                      <a16:colId xmlns:a16="http://schemas.microsoft.com/office/drawing/2014/main" val="2254070818"/>
                    </a:ext>
                  </a:extLst>
                </a:gridCol>
              </a:tblGrid>
              <a:tr h="0">
                <a:tc>
                  <a:txBody>
                    <a:bodyPr/>
                    <a:lstStyle/>
                    <a:p>
                      <a:r>
                        <a:rPr lang="es-ES" sz="1600" dirty="0">
                          <a:solidFill>
                            <a:schemeClr val="bg1"/>
                          </a:solidFill>
                          <a:latin typeface="Arial" panose="020B0604020202020204" pitchFamily="34" charset="0"/>
                          <a:cs typeface="Arial" panose="020B0604020202020204" pitchFamily="34" charset="0"/>
                        </a:rPr>
                        <a:t>CONSULTAS CIUDADANAS</a:t>
                      </a:r>
                      <a:endParaRPr lang="es-EC" sz="1600" i="1" dirty="0">
                        <a:solidFill>
                          <a:schemeClr val="bg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619300565"/>
                  </a:ext>
                </a:extLst>
              </a:tr>
              <a:tr h="353145">
                <a:tc>
                  <a:txBody>
                    <a:bodyPr/>
                    <a:lstStyle/>
                    <a:p>
                      <a:r>
                        <a:rPr lang="es-ES" sz="1600" b="1" u="none" strike="noStrike" kern="1200" baseline="0" dirty="0">
                          <a:solidFill>
                            <a:schemeClr val="dk1"/>
                          </a:solidFill>
                          <a:latin typeface="Arial" panose="020B0604020202020204" pitchFamily="34" charset="0"/>
                          <a:cs typeface="Arial" panose="020B0604020202020204" pitchFamily="34" charset="0"/>
                        </a:rPr>
                        <a:t>Cuentan con paramédicos capacitados para solventar cualquier emergencia prehospitalaria </a:t>
                      </a:r>
                      <a:endParaRPr lang="es-EC" sz="1600" i="1"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949133542"/>
                  </a:ext>
                </a:extLst>
              </a:tr>
              <a:tr h="353145">
                <a:tc>
                  <a:txBody>
                    <a:bodyPr/>
                    <a:lstStyle/>
                    <a:p>
                      <a:r>
                        <a:rPr lang="es-ES" sz="1600" b="1" u="none" strike="noStrike" kern="1200" baseline="0" dirty="0">
                          <a:solidFill>
                            <a:schemeClr val="dk1"/>
                          </a:solidFill>
                          <a:latin typeface="Arial" panose="020B0604020202020204" pitchFamily="34" charset="0"/>
                          <a:cs typeface="Arial" panose="020B0604020202020204" pitchFamily="34" charset="0"/>
                        </a:rPr>
                        <a:t>Cuentan con el personal adecuado en caso de alguna catástrofe. </a:t>
                      </a:r>
                      <a:endParaRPr lang="es-EC" sz="1600" i="1"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783769874"/>
                  </a:ext>
                </a:extLst>
              </a:tr>
              <a:tr h="609537">
                <a:tc>
                  <a:txBody>
                    <a:bodyPr/>
                    <a:lstStyle/>
                    <a:p>
                      <a:r>
                        <a:rPr lang="es-ES" sz="1600" b="1" u="none" strike="noStrike" kern="1200" baseline="0" dirty="0">
                          <a:solidFill>
                            <a:schemeClr val="dk1"/>
                          </a:solidFill>
                          <a:latin typeface="Arial" panose="020B0604020202020204" pitchFamily="34" charset="0"/>
                          <a:cs typeface="Arial" panose="020B0604020202020204" pitchFamily="34" charset="0"/>
                        </a:rPr>
                        <a:t>Que exista más cursos para que las mujeres puedan ser bomberas y también puedan ayudar a las personas en especial mujeres. </a:t>
                      </a:r>
                      <a:endParaRPr lang="es-EC" sz="1600" i="1"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515310914"/>
                  </a:ext>
                </a:extLst>
              </a:tr>
            </a:tbl>
          </a:graphicData>
        </a:graphic>
      </p:graphicFrame>
      <p:sp>
        <p:nvSpPr>
          <p:cNvPr id="5" name="CuadroTexto 4">
            <a:extLst>
              <a:ext uri="{FF2B5EF4-FFF2-40B4-BE49-F238E27FC236}">
                <a16:creationId xmlns:a16="http://schemas.microsoft.com/office/drawing/2014/main" id="{8E18F331-EC12-4DD7-8694-CBF9CC419092}"/>
              </a:ext>
            </a:extLst>
          </p:cNvPr>
          <p:cNvSpPr txBox="1"/>
          <p:nvPr/>
        </p:nvSpPr>
        <p:spPr>
          <a:xfrm>
            <a:off x="1063892" y="3206716"/>
            <a:ext cx="9810056" cy="2800767"/>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seguridad y la vida de nuestros ciudadanos son la máxima prioridad. Hoy contamos con 10 Bomberos Paramédicos (8 hombres y 2 mujeres), garantizando una atención prehospitalaria inmediata en accidentes, incendios y traslados críticos.</a:t>
            </a:r>
          </a:p>
          <a:p>
            <a:pPr algn="just"/>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Nuestro personal no solo está entrenado, sino que se mantiene en un ciclo de capacitación permanente en cada una de las actividades que se enmarcan en el servicio de bomberos. </a:t>
            </a:r>
          </a:p>
          <a:p>
            <a:pPr algn="just"/>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Nuestras convocatorias son 100% abiertas y transparentes. Promovemos la participación de la mujer garantizando igualdad de oportunidades. Actualmente, contamos con 5 bomberas que desempeñan sus funciones demostrando que el servicio a Otavalo no tiene distinción de género, sino de vocación y capacidad.</a:t>
            </a:r>
          </a:p>
        </p:txBody>
      </p:sp>
    </p:spTree>
    <p:extLst>
      <p:ext uri="{BB962C8B-B14F-4D97-AF65-F5344CB8AC3E}">
        <p14:creationId xmlns:p14="http://schemas.microsoft.com/office/powerpoint/2010/main" val="406068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4B835B-4437-48EB-A716-71FB2144BEA3}"/>
              </a:ext>
            </a:extLst>
          </p:cNvPr>
          <p:cNvPicPr>
            <a:picLocks noChangeAspect="1"/>
          </p:cNvPicPr>
          <p:nvPr/>
        </p:nvPicPr>
        <p:blipFill>
          <a:blip r:embed="rId2"/>
          <a:stretch>
            <a:fillRect/>
          </a:stretch>
        </p:blipFill>
        <p:spPr>
          <a:xfrm>
            <a:off x="1005977" y="1222310"/>
            <a:ext cx="5090023" cy="1419225"/>
          </a:xfrm>
          <a:prstGeom prst="rect">
            <a:avLst/>
          </a:prstGeom>
        </p:spPr>
      </p:pic>
      <p:pic>
        <p:nvPicPr>
          <p:cNvPr id="5" name="Imagen 4">
            <a:extLst>
              <a:ext uri="{FF2B5EF4-FFF2-40B4-BE49-F238E27FC236}">
                <a16:creationId xmlns:a16="http://schemas.microsoft.com/office/drawing/2014/main" id="{B822128D-79F9-4711-B77E-2CC91601AC01}"/>
              </a:ext>
            </a:extLst>
          </p:cNvPr>
          <p:cNvPicPr>
            <a:picLocks noChangeAspect="1"/>
          </p:cNvPicPr>
          <p:nvPr/>
        </p:nvPicPr>
        <p:blipFill>
          <a:blip r:embed="rId3"/>
          <a:stretch>
            <a:fillRect/>
          </a:stretch>
        </p:blipFill>
        <p:spPr>
          <a:xfrm>
            <a:off x="773022" y="2968078"/>
            <a:ext cx="5090024" cy="3519256"/>
          </a:xfrm>
          <a:prstGeom prst="rect">
            <a:avLst/>
          </a:prstGeom>
        </p:spPr>
      </p:pic>
      <p:pic>
        <p:nvPicPr>
          <p:cNvPr id="7" name="Imagen 6">
            <a:extLst>
              <a:ext uri="{FF2B5EF4-FFF2-40B4-BE49-F238E27FC236}">
                <a16:creationId xmlns:a16="http://schemas.microsoft.com/office/drawing/2014/main" id="{5202963C-8E9B-421F-A7BF-2397E8A70BCA}"/>
              </a:ext>
            </a:extLst>
          </p:cNvPr>
          <p:cNvPicPr>
            <a:picLocks noChangeAspect="1"/>
          </p:cNvPicPr>
          <p:nvPr/>
        </p:nvPicPr>
        <p:blipFill>
          <a:blip r:embed="rId4"/>
          <a:stretch>
            <a:fillRect/>
          </a:stretch>
        </p:blipFill>
        <p:spPr>
          <a:xfrm>
            <a:off x="6190923" y="1163348"/>
            <a:ext cx="4995100" cy="1478187"/>
          </a:xfrm>
          <a:prstGeom prst="rect">
            <a:avLst/>
          </a:prstGeom>
        </p:spPr>
      </p:pic>
      <p:pic>
        <p:nvPicPr>
          <p:cNvPr id="9" name="Imagen 8">
            <a:extLst>
              <a:ext uri="{FF2B5EF4-FFF2-40B4-BE49-F238E27FC236}">
                <a16:creationId xmlns:a16="http://schemas.microsoft.com/office/drawing/2014/main" id="{060F28F6-A1BB-4C4A-9379-BBDC6BD0B5E0}"/>
              </a:ext>
            </a:extLst>
          </p:cNvPr>
          <p:cNvPicPr>
            <a:picLocks noChangeAspect="1"/>
          </p:cNvPicPr>
          <p:nvPr/>
        </p:nvPicPr>
        <p:blipFill rotWithShape="1">
          <a:blip r:embed="rId5"/>
          <a:srcRect l="6244" t="19149" r="9579"/>
          <a:stretch/>
        </p:blipFill>
        <p:spPr>
          <a:xfrm>
            <a:off x="6190923" y="2968076"/>
            <a:ext cx="5360128" cy="3519258"/>
          </a:xfrm>
          <a:prstGeom prst="rect">
            <a:avLst/>
          </a:prstGeom>
        </p:spPr>
      </p:pic>
    </p:spTree>
    <p:extLst>
      <p:ext uri="{BB962C8B-B14F-4D97-AF65-F5344CB8AC3E}">
        <p14:creationId xmlns:p14="http://schemas.microsoft.com/office/powerpoint/2010/main" val="395784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1102953" y="52955"/>
            <a:ext cx="10350759" cy="646331"/>
          </a:xfrm>
          <a:prstGeom prst="rect">
            <a:avLst/>
          </a:prstGeom>
          <a:noFill/>
        </p:spPr>
        <p:txBody>
          <a:bodyPr wrap="square" lIns="91440" tIns="45720" rIns="91440" bIns="45720">
            <a:spAutoFit/>
          </a:bodyPr>
          <a:lstStyle/>
          <a:p>
            <a:pPr algn="ctr"/>
            <a:r>
              <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r>
              <a:rPr lang="es-ES" sz="3600" b="1" dirty="0">
                <a:ln w="9525">
                  <a:solidFill>
                    <a:schemeClr val="bg1"/>
                  </a:solidFill>
                  <a:prstDash val="solid"/>
                </a:ln>
                <a:effectLst>
                  <a:outerShdw blurRad="12700" dist="38100" dir="2700000" algn="tl" rotWithShape="0">
                    <a:schemeClr val="bg1">
                      <a:lumMod val="50000"/>
                    </a:schemeClr>
                  </a:outerShdw>
                </a:effectLst>
              </a:rPr>
              <a:t>EPARTAMENTO DE PREVENCIÓN DE INCENDIOS</a:t>
            </a:r>
            <a:endParaRPr lang="es-EC"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CuadroTexto 3">
            <a:extLst>
              <a:ext uri="{FF2B5EF4-FFF2-40B4-BE49-F238E27FC236}">
                <a16:creationId xmlns:a16="http://schemas.microsoft.com/office/drawing/2014/main" id="{0389301E-9BC4-414C-840A-760B85A17C0A}"/>
              </a:ext>
            </a:extLst>
          </p:cNvPr>
          <p:cNvSpPr txBox="1"/>
          <p:nvPr/>
        </p:nvSpPr>
        <p:spPr>
          <a:xfrm>
            <a:off x="1820333" y="1392525"/>
            <a:ext cx="8551334" cy="2120068"/>
          </a:xfrm>
          <a:prstGeom prst="rect">
            <a:avLst/>
          </a:prstGeom>
          <a:noFill/>
        </p:spPr>
        <p:txBody>
          <a:bodyPr wrap="square">
            <a:spAutoFit/>
          </a:bodyPr>
          <a:lstStyle/>
          <a:p>
            <a:pPr marL="166370" marR="161925" algn="just">
              <a:lnSpc>
                <a:spcPct val="150000"/>
              </a:lnSpc>
              <a:spcAft>
                <a:spcPts val="0"/>
              </a:spcAft>
            </a:pP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 conformidad con la planificación operativa correspondiente al año 2025, el Departamento de Prevención</a:t>
            </a:r>
            <a:r>
              <a:rPr lang="es-ES" sz="1800" spc="14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durante</a:t>
            </a:r>
            <a:r>
              <a:rPr lang="es-ES" sz="1800" spc="14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a:t>
            </a:r>
            <a:r>
              <a:rPr lang="es-ES" sz="1800" spc="14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año 2025,</a:t>
            </a:r>
            <a:r>
              <a:rPr lang="es-ES" sz="1800" spc="14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ejecuto</a:t>
            </a:r>
            <a:r>
              <a:rPr lang="es-ES" sz="1800" spc="13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diversas</a:t>
            </a:r>
            <a:r>
              <a:rPr lang="es-ES" sz="1800" spc="14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actividades</a:t>
            </a:r>
            <a:r>
              <a:rPr lang="es-ES" sz="1800" spc="1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orientadas</a:t>
            </a:r>
            <a:r>
              <a:rPr lang="es-ES" sz="1800" spc="1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r>
              <a:rPr lang="es-ES" sz="1800" spc="14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la</a:t>
            </a:r>
            <a:r>
              <a:rPr lang="es-ES" sz="1800" spc="15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s-ES" sz="1800" spc="-1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prevención mitigación de riesgos principalmente relacionados con incendios y seguridad integral, dentro de su ámbito de competencia en el cantón Otavalo.</a:t>
            </a:r>
          </a:p>
        </p:txBody>
      </p:sp>
      <p:sp>
        <p:nvSpPr>
          <p:cNvPr id="6" name="CuadroTexto 5">
            <a:extLst>
              <a:ext uri="{FF2B5EF4-FFF2-40B4-BE49-F238E27FC236}">
                <a16:creationId xmlns:a16="http://schemas.microsoft.com/office/drawing/2014/main" id="{06E18D22-4BB3-40CF-BD5C-448275CB1832}"/>
              </a:ext>
            </a:extLst>
          </p:cNvPr>
          <p:cNvSpPr txBox="1"/>
          <p:nvPr/>
        </p:nvSpPr>
        <p:spPr>
          <a:xfrm>
            <a:off x="1993900" y="935541"/>
            <a:ext cx="8204200" cy="369332"/>
          </a:xfrm>
          <a:prstGeom prst="rect">
            <a:avLst/>
          </a:prstGeom>
          <a:noFill/>
        </p:spPr>
        <p:txBody>
          <a:bodyPr wrap="square" rtlCol="0">
            <a:spAutoFit/>
          </a:bodyPr>
          <a:lstStyle/>
          <a:p>
            <a:pPr algn="ctr"/>
            <a:r>
              <a:rPr lang="es-EC" b="1" dirty="0">
                <a:solidFill>
                  <a:schemeClr val="bg1"/>
                </a:solidFill>
                <a:latin typeface="Arial" panose="020B0604020202020204" pitchFamily="34" charset="0"/>
                <a:cs typeface="Arial" panose="020B0604020202020204" pitchFamily="34" charset="0"/>
              </a:rPr>
              <a:t>GESTIÓN DE PREVENCIÓN DE INCENDIOS</a:t>
            </a:r>
          </a:p>
        </p:txBody>
      </p:sp>
      <p:sp>
        <p:nvSpPr>
          <p:cNvPr id="9" name="Rectángulo 8">
            <a:extLst>
              <a:ext uri="{FF2B5EF4-FFF2-40B4-BE49-F238E27FC236}">
                <a16:creationId xmlns:a16="http://schemas.microsoft.com/office/drawing/2014/main" id="{965F4883-D72B-4249-AA96-70685ED909CB}"/>
              </a:ext>
            </a:extLst>
          </p:cNvPr>
          <p:cNvSpPr/>
          <p:nvPr/>
        </p:nvSpPr>
        <p:spPr>
          <a:xfrm>
            <a:off x="2463066" y="3634698"/>
            <a:ext cx="2808730" cy="1655474"/>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b="1" dirty="0">
              <a:latin typeface="Arial" panose="020B0604020202020204" pitchFamily="34" charset="0"/>
              <a:cs typeface="Arial" panose="020B0604020202020204" pitchFamily="34" charset="0"/>
            </a:endParaRPr>
          </a:p>
          <a:p>
            <a:pPr algn="ctr"/>
            <a:r>
              <a:rPr lang="es-EC" sz="2000" b="1" dirty="0">
                <a:latin typeface="Arial" panose="020B0604020202020204" pitchFamily="34" charset="0"/>
                <a:cs typeface="Arial" panose="020B0604020202020204" pitchFamily="34" charset="0"/>
              </a:rPr>
              <a:t>INSPECCIONES REALIZADAS – 2025</a:t>
            </a:r>
          </a:p>
          <a:p>
            <a:pPr algn="ctr"/>
            <a:r>
              <a:rPr lang="es-EC" sz="3600" b="1" dirty="0">
                <a:solidFill>
                  <a:srgbClr val="FEFEFE"/>
                </a:solidFill>
                <a:latin typeface="Arial" panose="020B0604020202020204" pitchFamily="34" charset="0"/>
                <a:cs typeface="Arial" panose="020B0604020202020204" pitchFamily="34" charset="0"/>
              </a:rPr>
              <a:t>5,761</a:t>
            </a:r>
          </a:p>
          <a:p>
            <a:pPr algn="ctr"/>
            <a:endParaRPr lang="es-EC" dirty="0"/>
          </a:p>
        </p:txBody>
      </p:sp>
      <p:pic>
        <p:nvPicPr>
          <p:cNvPr id="7" name="Imagen 6">
            <a:extLst>
              <a:ext uri="{FF2B5EF4-FFF2-40B4-BE49-F238E27FC236}">
                <a16:creationId xmlns:a16="http://schemas.microsoft.com/office/drawing/2014/main" id="{4580DD60-3CB1-4D0F-A041-43C46892F8EB}"/>
              </a:ext>
            </a:extLst>
          </p:cNvPr>
          <p:cNvPicPr>
            <a:picLocks noChangeAspect="1"/>
          </p:cNvPicPr>
          <p:nvPr/>
        </p:nvPicPr>
        <p:blipFill>
          <a:blip r:embed="rId2"/>
          <a:stretch>
            <a:fillRect/>
          </a:stretch>
        </p:blipFill>
        <p:spPr>
          <a:xfrm>
            <a:off x="6456566" y="3634697"/>
            <a:ext cx="3347012" cy="1655474"/>
          </a:xfrm>
          <a:prstGeom prst="rect">
            <a:avLst/>
          </a:prstGeom>
        </p:spPr>
      </p:pic>
      <p:pic>
        <p:nvPicPr>
          <p:cNvPr id="8" name="Imagen 7">
            <a:extLst>
              <a:ext uri="{FF2B5EF4-FFF2-40B4-BE49-F238E27FC236}">
                <a16:creationId xmlns:a16="http://schemas.microsoft.com/office/drawing/2014/main" id="{3492B803-C8B9-4BFA-8BDB-8473A299A7D2}"/>
              </a:ext>
            </a:extLst>
          </p:cNvPr>
          <p:cNvPicPr>
            <a:picLocks noChangeAspect="1"/>
          </p:cNvPicPr>
          <p:nvPr/>
        </p:nvPicPr>
        <p:blipFill>
          <a:blip r:embed="rId3"/>
          <a:stretch>
            <a:fillRect/>
          </a:stretch>
        </p:blipFill>
        <p:spPr>
          <a:xfrm>
            <a:off x="3237722" y="5465475"/>
            <a:ext cx="5240910" cy="1016404"/>
          </a:xfrm>
          <a:prstGeom prst="rect">
            <a:avLst/>
          </a:prstGeom>
        </p:spPr>
      </p:pic>
    </p:spTree>
    <p:extLst>
      <p:ext uri="{BB962C8B-B14F-4D97-AF65-F5344CB8AC3E}">
        <p14:creationId xmlns:p14="http://schemas.microsoft.com/office/powerpoint/2010/main" val="3663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E1EAB0-38E7-4268-B757-D967DC8A2CD3}"/>
              </a:ext>
            </a:extLst>
          </p:cNvPr>
          <p:cNvSpPr/>
          <p:nvPr/>
        </p:nvSpPr>
        <p:spPr>
          <a:xfrm>
            <a:off x="1659467" y="713228"/>
            <a:ext cx="8873066" cy="453625"/>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a:extLst>
              <a:ext uri="{FF2B5EF4-FFF2-40B4-BE49-F238E27FC236}">
                <a16:creationId xmlns:a16="http://schemas.microsoft.com/office/drawing/2014/main" id="{0CEA2324-9579-4B2D-AE0D-AEC9531C667D}"/>
              </a:ext>
            </a:extLst>
          </p:cNvPr>
          <p:cNvSpPr txBox="1"/>
          <p:nvPr/>
        </p:nvSpPr>
        <p:spPr>
          <a:xfrm>
            <a:off x="1998133" y="755374"/>
            <a:ext cx="8195733" cy="369332"/>
          </a:xfrm>
          <a:prstGeom prst="rect">
            <a:avLst/>
          </a:prstGeom>
          <a:noFill/>
        </p:spPr>
        <p:txBody>
          <a:bodyPr wrap="square" rtlCol="0">
            <a:spAutoFit/>
          </a:bodyPr>
          <a:lstStyle/>
          <a:p>
            <a:pPr algn="ctr"/>
            <a:r>
              <a:rPr lang="es-EC" b="1" dirty="0"/>
              <a:t>TOTAL </a:t>
            </a:r>
            <a:r>
              <a:rPr lang="es-EC" b="1"/>
              <a:t>DE CAPACITACIONES </a:t>
            </a:r>
            <a:r>
              <a:rPr lang="es-EC" b="1" dirty="0"/>
              <a:t>-2025</a:t>
            </a:r>
          </a:p>
        </p:txBody>
      </p:sp>
      <p:sp>
        <p:nvSpPr>
          <p:cNvPr id="6" name="CuadroTexto 5">
            <a:extLst>
              <a:ext uri="{FF2B5EF4-FFF2-40B4-BE49-F238E27FC236}">
                <a16:creationId xmlns:a16="http://schemas.microsoft.com/office/drawing/2014/main" id="{F59DD927-8DF3-4D25-A7D0-70C5141B725E}"/>
              </a:ext>
            </a:extLst>
          </p:cNvPr>
          <p:cNvSpPr txBox="1"/>
          <p:nvPr/>
        </p:nvSpPr>
        <p:spPr>
          <a:xfrm>
            <a:off x="1924293" y="1642183"/>
            <a:ext cx="3084977" cy="646331"/>
          </a:xfrm>
          <a:prstGeom prst="rect">
            <a:avLst/>
          </a:prstGeom>
          <a:noFill/>
        </p:spPr>
        <p:txBody>
          <a:bodyPr wrap="square" rtlCol="0">
            <a:spAutoFit/>
          </a:bodyPr>
          <a:lstStyle/>
          <a:p>
            <a:pPr algn="ctr"/>
            <a:r>
              <a:rPr lang="es-EC" b="1" dirty="0"/>
              <a:t>TOTAL DE PERSONAS CAPACITADAS</a:t>
            </a:r>
          </a:p>
        </p:txBody>
      </p:sp>
      <p:sp>
        <p:nvSpPr>
          <p:cNvPr id="9" name="CuadroTexto 8">
            <a:extLst>
              <a:ext uri="{FF2B5EF4-FFF2-40B4-BE49-F238E27FC236}">
                <a16:creationId xmlns:a16="http://schemas.microsoft.com/office/drawing/2014/main" id="{5A1C39C5-14AD-4289-B899-C971FBF46E79}"/>
              </a:ext>
            </a:extLst>
          </p:cNvPr>
          <p:cNvSpPr txBox="1"/>
          <p:nvPr/>
        </p:nvSpPr>
        <p:spPr>
          <a:xfrm>
            <a:off x="1998132" y="2486989"/>
            <a:ext cx="2881776" cy="830997"/>
          </a:xfrm>
          <a:prstGeom prst="rect">
            <a:avLst/>
          </a:prstGeom>
          <a:noFill/>
        </p:spPr>
        <p:txBody>
          <a:bodyPr wrap="square" rtlCol="0">
            <a:spAutoFit/>
          </a:bodyPr>
          <a:lstStyle/>
          <a:p>
            <a:pPr algn="ctr"/>
            <a:r>
              <a:rPr lang="es-EC" sz="2400" b="1" dirty="0"/>
              <a:t>408</a:t>
            </a:r>
          </a:p>
          <a:p>
            <a:pPr algn="ctr"/>
            <a:r>
              <a:rPr lang="es-EC" sz="2400" b="1" dirty="0"/>
              <a:t>PARTICIPANTES</a:t>
            </a:r>
          </a:p>
        </p:txBody>
      </p:sp>
      <p:pic>
        <p:nvPicPr>
          <p:cNvPr id="11" name="Imagen 10">
            <a:extLst>
              <a:ext uri="{FF2B5EF4-FFF2-40B4-BE49-F238E27FC236}">
                <a16:creationId xmlns:a16="http://schemas.microsoft.com/office/drawing/2014/main" id="{89A5A76E-BF69-4AFB-80B2-25F3CE9FFF21}"/>
              </a:ext>
            </a:extLst>
          </p:cNvPr>
          <p:cNvPicPr>
            <a:picLocks noChangeAspect="1"/>
          </p:cNvPicPr>
          <p:nvPr/>
        </p:nvPicPr>
        <p:blipFill>
          <a:blip r:embed="rId2"/>
          <a:stretch>
            <a:fillRect/>
          </a:stretch>
        </p:blipFill>
        <p:spPr>
          <a:xfrm>
            <a:off x="2889585" y="1642183"/>
            <a:ext cx="1771794" cy="1624143"/>
          </a:xfrm>
          <a:prstGeom prst="rect">
            <a:avLst/>
          </a:prstGeom>
        </p:spPr>
      </p:pic>
      <p:graphicFrame>
        <p:nvGraphicFramePr>
          <p:cNvPr id="12" name="Tabla 12">
            <a:extLst>
              <a:ext uri="{FF2B5EF4-FFF2-40B4-BE49-F238E27FC236}">
                <a16:creationId xmlns:a16="http://schemas.microsoft.com/office/drawing/2014/main" id="{E05A0909-9A5A-489B-BF1B-384D3A37A143}"/>
              </a:ext>
            </a:extLst>
          </p:cNvPr>
          <p:cNvGraphicFramePr>
            <a:graphicFrameLocks noGrp="1"/>
          </p:cNvGraphicFramePr>
          <p:nvPr>
            <p:extLst>
              <p:ext uri="{D42A27DB-BD31-4B8C-83A1-F6EECF244321}">
                <p14:modId xmlns:p14="http://schemas.microsoft.com/office/powerpoint/2010/main" val="1251870516"/>
              </p:ext>
            </p:extLst>
          </p:nvPr>
        </p:nvGraphicFramePr>
        <p:xfrm>
          <a:off x="5153916" y="1596020"/>
          <a:ext cx="4148499" cy="1836493"/>
        </p:xfrm>
        <a:graphic>
          <a:graphicData uri="http://schemas.openxmlformats.org/drawingml/2006/table">
            <a:tbl>
              <a:tblPr firstRow="1" bandRow="1">
                <a:tableStyleId>{793D81CF-94F2-401A-BA57-92F5A7B2D0C5}</a:tableStyleId>
              </a:tblPr>
              <a:tblGrid>
                <a:gridCol w="4148499">
                  <a:extLst>
                    <a:ext uri="{9D8B030D-6E8A-4147-A177-3AD203B41FA5}">
                      <a16:colId xmlns:a16="http://schemas.microsoft.com/office/drawing/2014/main" val="1224873712"/>
                    </a:ext>
                  </a:extLst>
                </a:gridCol>
              </a:tblGrid>
              <a:tr h="353136">
                <a:tc>
                  <a:txBody>
                    <a:bodyPr/>
                    <a:lstStyle/>
                    <a:p>
                      <a:pPr algn="ctr"/>
                      <a:r>
                        <a:rPr lang="es-EC" dirty="0"/>
                        <a:t>TIPOS DE CAPACITACIÓN</a:t>
                      </a:r>
                    </a:p>
                  </a:txBody>
                  <a:tcPr/>
                </a:tc>
                <a:extLst>
                  <a:ext uri="{0D108BD9-81ED-4DB2-BD59-A6C34878D82A}">
                    <a16:rowId xmlns:a16="http://schemas.microsoft.com/office/drawing/2014/main" val="2070280578"/>
                  </a:ext>
                </a:extLst>
              </a:tr>
              <a:tr h="369715">
                <a:tc>
                  <a:txBody>
                    <a:bodyPr/>
                    <a:lstStyle/>
                    <a:p>
                      <a:pPr marL="171450" indent="-171450" algn="l">
                        <a:buFont typeface="Arial" panose="020B0604020202020204" pitchFamily="34" charset="0"/>
                        <a:buChar char="•"/>
                      </a:pPr>
                      <a:r>
                        <a:rPr lang="es-EC" sz="1100" dirty="0"/>
                        <a:t>          Uso y manejo de extintores</a:t>
                      </a:r>
                    </a:p>
                  </a:txBody>
                  <a:tcPr>
                    <a:solidFill>
                      <a:schemeClr val="tx1"/>
                    </a:solidFill>
                  </a:tcPr>
                </a:tc>
                <a:extLst>
                  <a:ext uri="{0D108BD9-81ED-4DB2-BD59-A6C34878D82A}">
                    <a16:rowId xmlns:a16="http://schemas.microsoft.com/office/drawing/2014/main" val="1109041167"/>
                  </a:ext>
                </a:extLst>
              </a:tr>
              <a:tr h="389467">
                <a:tc>
                  <a:txBody>
                    <a:bodyPr/>
                    <a:lstStyle/>
                    <a:p>
                      <a:pPr marL="171450" indent="-171450" algn="l">
                        <a:buFont typeface="Arial" panose="020B0604020202020204" pitchFamily="34" charset="0"/>
                        <a:buChar char="•"/>
                      </a:pPr>
                      <a:r>
                        <a:rPr lang="es-EC" sz="1100" dirty="0"/>
                        <a:t>           Prevención y respuesta de incendios</a:t>
                      </a:r>
                    </a:p>
                  </a:txBody>
                  <a:tcPr/>
                </a:tc>
                <a:extLst>
                  <a:ext uri="{0D108BD9-81ED-4DB2-BD59-A6C34878D82A}">
                    <a16:rowId xmlns:a16="http://schemas.microsoft.com/office/drawing/2014/main" val="3503055021"/>
                  </a:ext>
                </a:extLst>
              </a:tr>
              <a:tr h="330200">
                <a:tc>
                  <a:txBody>
                    <a:bodyPr/>
                    <a:lstStyle/>
                    <a:p>
                      <a:pPr marL="171450" indent="-171450" algn="l">
                        <a:buFont typeface="Arial" panose="020B0604020202020204" pitchFamily="34" charset="0"/>
                        <a:buChar char="•"/>
                      </a:pPr>
                      <a:r>
                        <a:rPr lang="es-EC" sz="1100" dirty="0"/>
                        <a:t>          Manejo de riesgos GLP en restaurantes y cafeterías</a:t>
                      </a:r>
                    </a:p>
                  </a:txBody>
                  <a:tcPr>
                    <a:solidFill>
                      <a:schemeClr val="tx1"/>
                    </a:solidFill>
                  </a:tcPr>
                </a:tc>
                <a:extLst>
                  <a:ext uri="{0D108BD9-81ED-4DB2-BD59-A6C34878D82A}">
                    <a16:rowId xmlns:a16="http://schemas.microsoft.com/office/drawing/2014/main" val="578224869"/>
                  </a:ext>
                </a:extLst>
              </a:tr>
              <a:tr h="381351">
                <a:tc>
                  <a:txBody>
                    <a:bodyPr/>
                    <a:lstStyle/>
                    <a:p>
                      <a:pPr marL="171450" indent="-171450" algn="l">
                        <a:buFont typeface="Arial" panose="020B0604020202020204" pitchFamily="34" charset="0"/>
                        <a:buChar char="•"/>
                      </a:pPr>
                      <a:r>
                        <a:rPr lang="es-EC" sz="1100" dirty="0"/>
                        <a:t>           Prevención en Unidades Educativas ( incendios, Evacuación)</a:t>
                      </a:r>
                    </a:p>
                  </a:txBody>
                  <a:tcPr/>
                </a:tc>
                <a:extLst>
                  <a:ext uri="{0D108BD9-81ED-4DB2-BD59-A6C34878D82A}">
                    <a16:rowId xmlns:a16="http://schemas.microsoft.com/office/drawing/2014/main" val="2041229313"/>
                  </a:ext>
                </a:extLst>
              </a:tr>
            </a:tbl>
          </a:graphicData>
        </a:graphic>
      </p:graphicFrame>
      <p:pic>
        <p:nvPicPr>
          <p:cNvPr id="14" name="Imagen 13">
            <a:extLst>
              <a:ext uri="{FF2B5EF4-FFF2-40B4-BE49-F238E27FC236}">
                <a16:creationId xmlns:a16="http://schemas.microsoft.com/office/drawing/2014/main" id="{6F2558B9-C849-4644-8DD5-BF191E631669}"/>
              </a:ext>
            </a:extLst>
          </p:cNvPr>
          <p:cNvPicPr>
            <a:picLocks noChangeAspect="1"/>
          </p:cNvPicPr>
          <p:nvPr/>
        </p:nvPicPr>
        <p:blipFill>
          <a:blip r:embed="rId3"/>
          <a:stretch>
            <a:fillRect/>
          </a:stretch>
        </p:blipFill>
        <p:spPr>
          <a:xfrm>
            <a:off x="6624046" y="2011114"/>
            <a:ext cx="314369" cy="247685"/>
          </a:xfrm>
          <a:prstGeom prst="rect">
            <a:avLst/>
          </a:prstGeom>
        </p:spPr>
      </p:pic>
      <p:pic>
        <p:nvPicPr>
          <p:cNvPr id="16" name="Imagen 15">
            <a:extLst>
              <a:ext uri="{FF2B5EF4-FFF2-40B4-BE49-F238E27FC236}">
                <a16:creationId xmlns:a16="http://schemas.microsoft.com/office/drawing/2014/main" id="{55A350D7-DB55-4ED5-89B0-2B259081E74B}"/>
              </a:ext>
            </a:extLst>
          </p:cNvPr>
          <p:cNvPicPr>
            <a:picLocks noChangeAspect="1"/>
          </p:cNvPicPr>
          <p:nvPr/>
        </p:nvPicPr>
        <p:blipFill>
          <a:blip r:embed="rId4"/>
          <a:stretch>
            <a:fillRect/>
          </a:stretch>
        </p:blipFill>
        <p:spPr>
          <a:xfrm>
            <a:off x="6614520" y="2376135"/>
            <a:ext cx="333422" cy="276264"/>
          </a:xfrm>
          <a:prstGeom prst="rect">
            <a:avLst/>
          </a:prstGeom>
        </p:spPr>
      </p:pic>
      <p:pic>
        <p:nvPicPr>
          <p:cNvPr id="18" name="Imagen 17">
            <a:extLst>
              <a:ext uri="{FF2B5EF4-FFF2-40B4-BE49-F238E27FC236}">
                <a16:creationId xmlns:a16="http://schemas.microsoft.com/office/drawing/2014/main" id="{A48BBE65-D60A-432A-B191-C953082170DD}"/>
              </a:ext>
            </a:extLst>
          </p:cNvPr>
          <p:cNvPicPr>
            <a:picLocks noChangeAspect="1"/>
          </p:cNvPicPr>
          <p:nvPr/>
        </p:nvPicPr>
        <p:blipFill>
          <a:blip r:embed="rId5"/>
          <a:stretch>
            <a:fillRect/>
          </a:stretch>
        </p:blipFill>
        <p:spPr>
          <a:xfrm>
            <a:off x="6632058" y="2727094"/>
            <a:ext cx="323895" cy="285790"/>
          </a:xfrm>
          <a:prstGeom prst="rect">
            <a:avLst/>
          </a:prstGeom>
        </p:spPr>
      </p:pic>
      <p:pic>
        <p:nvPicPr>
          <p:cNvPr id="20" name="Imagen 19">
            <a:extLst>
              <a:ext uri="{FF2B5EF4-FFF2-40B4-BE49-F238E27FC236}">
                <a16:creationId xmlns:a16="http://schemas.microsoft.com/office/drawing/2014/main" id="{AD02DCEA-1F00-487D-90C7-467F8D4528BC}"/>
              </a:ext>
            </a:extLst>
          </p:cNvPr>
          <p:cNvPicPr>
            <a:picLocks noChangeAspect="1"/>
          </p:cNvPicPr>
          <p:nvPr/>
        </p:nvPicPr>
        <p:blipFill>
          <a:blip r:embed="rId6"/>
          <a:stretch>
            <a:fillRect/>
          </a:stretch>
        </p:blipFill>
        <p:spPr>
          <a:xfrm>
            <a:off x="6671688" y="3097550"/>
            <a:ext cx="257211" cy="283819"/>
          </a:xfrm>
          <a:prstGeom prst="rect">
            <a:avLst/>
          </a:prstGeom>
        </p:spPr>
      </p:pic>
      <p:sp>
        <p:nvSpPr>
          <p:cNvPr id="25" name="Rectángulo 24">
            <a:extLst>
              <a:ext uri="{FF2B5EF4-FFF2-40B4-BE49-F238E27FC236}">
                <a16:creationId xmlns:a16="http://schemas.microsoft.com/office/drawing/2014/main" id="{D0BA8E0A-CEE6-4197-8204-AE6F48546379}"/>
              </a:ext>
            </a:extLst>
          </p:cNvPr>
          <p:cNvSpPr/>
          <p:nvPr/>
        </p:nvSpPr>
        <p:spPr>
          <a:xfrm>
            <a:off x="1623527" y="3953933"/>
            <a:ext cx="8909006" cy="475331"/>
          </a:xfrm>
          <a:prstGeom prst="rect">
            <a:avLst/>
          </a:prstGeom>
          <a:effectLst>
            <a:outerShdw blurRad="50800" dist="38100" dir="18900000" algn="b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27" name="CuadroTexto 26">
            <a:extLst>
              <a:ext uri="{FF2B5EF4-FFF2-40B4-BE49-F238E27FC236}">
                <a16:creationId xmlns:a16="http://schemas.microsoft.com/office/drawing/2014/main" id="{B3BA1C25-8DBD-4610-96CF-97029A3F4D02}"/>
              </a:ext>
            </a:extLst>
          </p:cNvPr>
          <p:cNvSpPr txBox="1"/>
          <p:nvPr/>
        </p:nvSpPr>
        <p:spPr>
          <a:xfrm>
            <a:off x="3659590" y="3995430"/>
            <a:ext cx="4987731" cy="369332"/>
          </a:xfrm>
          <a:prstGeom prst="rect">
            <a:avLst/>
          </a:prstGeom>
          <a:noFill/>
        </p:spPr>
        <p:txBody>
          <a:bodyPr wrap="square" rtlCol="0">
            <a:spAutoFit/>
          </a:bodyPr>
          <a:lstStyle/>
          <a:p>
            <a:pPr algn="ctr"/>
            <a:r>
              <a:rPr lang="es-EC" b="1" dirty="0">
                <a:solidFill>
                  <a:srgbClr val="FEFEFE"/>
                </a:solidFill>
              </a:rPr>
              <a:t>ENFOQUE TÉCNICO </a:t>
            </a:r>
            <a:r>
              <a:rPr lang="es-EC" b="1" dirty="0"/>
              <a:t>IMPACTO</a:t>
            </a:r>
          </a:p>
        </p:txBody>
      </p:sp>
      <p:sp>
        <p:nvSpPr>
          <p:cNvPr id="28" name="Rectángulo 27">
            <a:extLst>
              <a:ext uri="{FF2B5EF4-FFF2-40B4-BE49-F238E27FC236}">
                <a16:creationId xmlns:a16="http://schemas.microsoft.com/office/drawing/2014/main" id="{223FD519-35FE-4CF3-81E1-2A98A08A579C}"/>
              </a:ext>
            </a:extLst>
          </p:cNvPr>
          <p:cNvSpPr/>
          <p:nvPr/>
        </p:nvSpPr>
        <p:spPr>
          <a:xfrm>
            <a:off x="1600200" y="4546600"/>
            <a:ext cx="2641600" cy="1854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a:extLst>
              <a:ext uri="{FF2B5EF4-FFF2-40B4-BE49-F238E27FC236}">
                <a16:creationId xmlns:a16="http://schemas.microsoft.com/office/drawing/2014/main" id="{0FEB23F4-6DE7-4AD8-811A-4085EF39FC93}"/>
              </a:ext>
            </a:extLst>
          </p:cNvPr>
          <p:cNvSpPr/>
          <p:nvPr/>
        </p:nvSpPr>
        <p:spPr>
          <a:xfrm>
            <a:off x="4775199" y="4530090"/>
            <a:ext cx="2641600" cy="1854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a:extLst>
              <a:ext uri="{FF2B5EF4-FFF2-40B4-BE49-F238E27FC236}">
                <a16:creationId xmlns:a16="http://schemas.microsoft.com/office/drawing/2014/main" id="{6A691DDC-683D-4803-84BC-7969094B9288}"/>
              </a:ext>
            </a:extLst>
          </p:cNvPr>
          <p:cNvSpPr/>
          <p:nvPr/>
        </p:nvSpPr>
        <p:spPr>
          <a:xfrm>
            <a:off x="7890933" y="4513930"/>
            <a:ext cx="2641600" cy="1854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2" name="Imagen 31">
            <a:extLst>
              <a:ext uri="{FF2B5EF4-FFF2-40B4-BE49-F238E27FC236}">
                <a16:creationId xmlns:a16="http://schemas.microsoft.com/office/drawing/2014/main" id="{CD8E9C81-0F0C-4A4C-91B8-EB910DCB7A0F}"/>
              </a:ext>
            </a:extLst>
          </p:cNvPr>
          <p:cNvPicPr>
            <a:picLocks noChangeAspect="1"/>
          </p:cNvPicPr>
          <p:nvPr/>
        </p:nvPicPr>
        <p:blipFill>
          <a:blip r:embed="rId7"/>
          <a:stretch>
            <a:fillRect/>
          </a:stretch>
        </p:blipFill>
        <p:spPr>
          <a:xfrm>
            <a:off x="2640519" y="4625237"/>
            <a:ext cx="647733" cy="590580"/>
          </a:xfrm>
          <a:prstGeom prst="rect">
            <a:avLst/>
          </a:prstGeom>
        </p:spPr>
      </p:pic>
      <p:pic>
        <p:nvPicPr>
          <p:cNvPr id="34" name="Imagen 33">
            <a:extLst>
              <a:ext uri="{FF2B5EF4-FFF2-40B4-BE49-F238E27FC236}">
                <a16:creationId xmlns:a16="http://schemas.microsoft.com/office/drawing/2014/main" id="{2C839B61-69CB-487B-BE76-570B14474CEA}"/>
              </a:ext>
            </a:extLst>
          </p:cNvPr>
          <p:cNvPicPr>
            <a:picLocks noChangeAspect="1"/>
          </p:cNvPicPr>
          <p:nvPr/>
        </p:nvPicPr>
        <p:blipFill>
          <a:blip r:embed="rId8"/>
          <a:stretch>
            <a:fillRect/>
          </a:stretch>
        </p:blipFill>
        <p:spPr>
          <a:xfrm>
            <a:off x="5781658" y="4603647"/>
            <a:ext cx="678748" cy="484820"/>
          </a:xfrm>
          <a:prstGeom prst="rect">
            <a:avLst/>
          </a:prstGeom>
        </p:spPr>
      </p:pic>
      <p:pic>
        <p:nvPicPr>
          <p:cNvPr id="36" name="Imagen 35">
            <a:extLst>
              <a:ext uri="{FF2B5EF4-FFF2-40B4-BE49-F238E27FC236}">
                <a16:creationId xmlns:a16="http://schemas.microsoft.com/office/drawing/2014/main" id="{1263BDA0-E3F8-4D17-A0E8-9CD4E2612198}"/>
              </a:ext>
            </a:extLst>
          </p:cNvPr>
          <p:cNvPicPr>
            <a:picLocks noChangeAspect="1"/>
          </p:cNvPicPr>
          <p:nvPr/>
        </p:nvPicPr>
        <p:blipFill>
          <a:blip r:embed="rId9"/>
          <a:stretch>
            <a:fillRect/>
          </a:stretch>
        </p:blipFill>
        <p:spPr>
          <a:xfrm>
            <a:off x="8827623" y="4603647"/>
            <a:ext cx="646577" cy="410328"/>
          </a:xfrm>
          <a:prstGeom prst="rect">
            <a:avLst/>
          </a:prstGeom>
        </p:spPr>
      </p:pic>
      <p:sp>
        <p:nvSpPr>
          <p:cNvPr id="37" name="CuadroTexto 36">
            <a:extLst>
              <a:ext uri="{FF2B5EF4-FFF2-40B4-BE49-F238E27FC236}">
                <a16:creationId xmlns:a16="http://schemas.microsoft.com/office/drawing/2014/main" id="{928C2A05-7400-46F8-A083-85D796C808BF}"/>
              </a:ext>
            </a:extLst>
          </p:cNvPr>
          <p:cNvSpPr txBox="1"/>
          <p:nvPr/>
        </p:nvSpPr>
        <p:spPr>
          <a:xfrm>
            <a:off x="1822319" y="5264835"/>
            <a:ext cx="2353734" cy="646331"/>
          </a:xfrm>
          <a:prstGeom prst="rect">
            <a:avLst/>
          </a:prstGeom>
          <a:noFill/>
        </p:spPr>
        <p:txBody>
          <a:bodyPr wrap="square" rtlCol="0">
            <a:spAutoFit/>
          </a:bodyPr>
          <a:lstStyle/>
          <a:p>
            <a:pPr algn="ctr"/>
            <a:r>
              <a:rPr lang="es-EC" b="1" dirty="0">
                <a:solidFill>
                  <a:schemeClr val="bg1"/>
                </a:solidFill>
              </a:rPr>
              <a:t>Fortalecimiento de capacidades locales</a:t>
            </a:r>
          </a:p>
        </p:txBody>
      </p:sp>
      <p:sp>
        <p:nvSpPr>
          <p:cNvPr id="38" name="CuadroTexto 37">
            <a:extLst>
              <a:ext uri="{FF2B5EF4-FFF2-40B4-BE49-F238E27FC236}">
                <a16:creationId xmlns:a16="http://schemas.microsoft.com/office/drawing/2014/main" id="{74634C12-B804-495D-83E9-571426096E92}"/>
              </a:ext>
            </a:extLst>
          </p:cNvPr>
          <p:cNvSpPr txBox="1"/>
          <p:nvPr/>
        </p:nvSpPr>
        <p:spPr>
          <a:xfrm>
            <a:off x="5043023" y="5270305"/>
            <a:ext cx="2212910" cy="646331"/>
          </a:xfrm>
          <a:prstGeom prst="rect">
            <a:avLst/>
          </a:prstGeom>
          <a:noFill/>
        </p:spPr>
        <p:txBody>
          <a:bodyPr wrap="square" rtlCol="0">
            <a:spAutoFit/>
          </a:bodyPr>
          <a:lstStyle/>
          <a:p>
            <a:pPr algn="ctr"/>
            <a:r>
              <a:rPr lang="es-EC" b="1" dirty="0">
                <a:solidFill>
                  <a:schemeClr val="bg1"/>
                </a:solidFill>
              </a:rPr>
              <a:t>Mejora en respuesta de emergencias</a:t>
            </a:r>
          </a:p>
        </p:txBody>
      </p:sp>
      <p:sp>
        <p:nvSpPr>
          <p:cNvPr id="39" name="CuadroTexto 38">
            <a:extLst>
              <a:ext uri="{FF2B5EF4-FFF2-40B4-BE49-F238E27FC236}">
                <a16:creationId xmlns:a16="http://schemas.microsoft.com/office/drawing/2014/main" id="{1C406CF5-5CB4-4494-B162-0EA447E90140}"/>
              </a:ext>
            </a:extLst>
          </p:cNvPr>
          <p:cNvSpPr txBox="1"/>
          <p:nvPr/>
        </p:nvSpPr>
        <p:spPr>
          <a:xfrm>
            <a:off x="8022166" y="5270305"/>
            <a:ext cx="2379133" cy="646331"/>
          </a:xfrm>
          <a:prstGeom prst="rect">
            <a:avLst/>
          </a:prstGeom>
          <a:noFill/>
        </p:spPr>
        <p:txBody>
          <a:bodyPr wrap="square" rtlCol="0">
            <a:spAutoFit/>
          </a:bodyPr>
          <a:lstStyle/>
          <a:p>
            <a:pPr algn="ctr"/>
            <a:r>
              <a:rPr lang="es-EC" b="1" dirty="0">
                <a:solidFill>
                  <a:schemeClr val="bg1"/>
                </a:solidFill>
              </a:rPr>
              <a:t>Promoción de cultura de prevención</a:t>
            </a:r>
          </a:p>
        </p:txBody>
      </p:sp>
    </p:spTree>
    <p:extLst>
      <p:ext uri="{BB962C8B-B14F-4D97-AF65-F5344CB8AC3E}">
        <p14:creationId xmlns:p14="http://schemas.microsoft.com/office/powerpoint/2010/main" val="413646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F9543D-93A0-E5CC-A464-FBFA2DE7FC49}"/>
              </a:ext>
            </a:extLst>
          </p:cNvPr>
          <p:cNvSpPr/>
          <p:nvPr/>
        </p:nvSpPr>
        <p:spPr>
          <a:xfrm>
            <a:off x="2656663" y="0"/>
            <a:ext cx="6618542" cy="646331"/>
          </a:xfrm>
          <a:prstGeom prst="rect">
            <a:avLst/>
          </a:prstGeom>
          <a:noFill/>
        </p:spPr>
        <p:txBody>
          <a:bodyPr wrap="square" lIns="91440" tIns="45720" rIns="91440" bIns="45720">
            <a:spAutoFit/>
          </a:bodyPr>
          <a:lstStyle/>
          <a:p>
            <a:pPr algn="ctr"/>
            <a:r>
              <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VINCULACIÓN Y </a:t>
            </a:r>
            <a:r>
              <a:rPr lang="es-ES" sz="3600" b="1" dirty="0">
                <a:ln w="9525">
                  <a:solidFill>
                    <a:schemeClr val="bg1"/>
                  </a:solidFill>
                  <a:prstDash val="solid"/>
                </a:ln>
                <a:effectLst>
                  <a:outerShdw blurRad="12700" dist="38100" dir="2700000" algn="tl" rotWithShape="0">
                    <a:schemeClr val="bg1">
                      <a:lumMod val="50000"/>
                    </a:schemeClr>
                  </a:outerShdw>
                </a:effectLst>
              </a:rPr>
              <a:t>CAPACITACIÓN</a:t>
            </a:r>
            <a:endParaRPr lang="es-EC"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Rectángulo 1"/>
          <p:cNvSpPr/>
          <p:nvPr/>
        </p:nvSpPr>
        <p:spPr>
          <a:xfrm>
            <a:off x="777765" y="1491240"/>
            <a:ext cx="10376338" cy="1754326"/>
          </a:xfrm>
          <a:prstGeom prst="rect">
            <a:avLst/>
          </a:prstGeom>
        </p:spPr>
        <p:txBody>
          <a:bodyPr wrap="square">
            <a:spAutoFit/>
          </a:bodyPr>
          <a:lstStyle/>
          <a:p>
            <a:pPr algn="just">
              <a:lnSpc>
                <a:spcPct val="150000"/>
              </a:lnSpc>
              <a:spcAft>
                <a:spcPts val="600"/>
              </a:spcAft>
            </a:pP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Durante el año fiscal 2025, la institución ejecutó su plan de capacitación externa logrando un alcance total de </a:t>
            </a:r>
            <a:r>
              <a:rPr lang="es-ES" b="1" dirty="0">
                <a:solidFill>
                  <a:schemeClr val="bg1"/>
                </a:solidFill>
                <a:latin typeface="Arial" panose="020B0604020202020204" pitchFamily="34" charset="0"/>
                <a:ea typeface="Times New Roman" panose="02020603050405020304" pitchFamily="18" charset="0"/>
                <a:cs typeface="Arial" panose="020B0604020202020204" pitchFamily="34" charset="0"/>
              </a:rPr>
              <a:t>2,477 ciudadanos</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 El programa se enfocó en la transferencia de conocimientos técnicos para la respuesta ante emergencias, con un fuerte componente de inclusión intercultural y equidad de género.</a:t>
            </a:r>
            <a:endParaRPr lang="es-EC"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ángulo 3"/>
          <p:cNvSpPr/>
          <p:nvPr/>
        </p:nvSpPr>
        <p:spPr>
          <a:xfrm>
            <a:off x="907831" y="3687123"/>
            <a:ext cx="10376338" cy="1856919"/>
          </a:xfrm>
          <a:prstGeom prst="rect">
            <a:avLst/>
          </a:prstGeom>
        </p:spPr>
        <p:txBody>
          <a:bodyPr wrap="square">
            <a:spAutoFit/>
          </a:bodyPr>
          <a:lstStyle/>
          <a:p>
            <a:pPr algn="just">
              <a:lnSpc>
                <a:spcPct val="150000"/>
              </a:lnSpc>
              <a:spcAft>
                <a:spcPts val="600"/>
              </a:spcAft>
            </a:pP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La participación femenina lideró la asistencia global, demostrando el rol fundamental de la mujer en la gestión de riesgos comunitaria.</a:t>
            </a:r>
            <a:endParaRPr lang="es-EC"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b="1" dirty="0">
                <a:solidFill>
                  <a:schemeClr val="bg1"/>
                </a:solidFill>
                <a:latin typeface="Arial" panose="020B0604020202020204" pitchFamily="34" charset="0"/>
                <a:ea typeface="Times New Roman" panose="02020603050405020304" pitchFamily="18" charset="0"/>
                <a:cs typeface="Arial" panose="020B0604020202020204" pitchFamily="34" charset="0"/>
              </a:rPr>
              <a:t>                                                      Mujeres:</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 1,401 participantes (</a:t>
            </a:r>
            <a:r>
              <a:rPr lang="es-ES" b="1" dirty="0">
                <a:solidFill>
                  <a:schemeClr val="bg1"/>
                </a:solidFill>
                <a:latin typeface="Arial" panose="020B0604020202020204" pitchFamily="34" charset="0"/>
                <a:ea typeface="Times New Roman" panose="02020603050405020304" pitchFamily="18" charset="0"/>
                <a:cs typeface="Arial" panose="020B0604020202020204" pitchFamily="34" charset="0"/>
              </a:rPr>
              <a:t>56.6%</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s-EC"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b="1" dirty="0">
                <a:solidFill>
                  <a:schemeClr val="bg1"/>
                </a:solidFill>
                <a:latin typeface="Arial" panose="020B0604020202020204" pitchFamily="34" charset="0"/>
                <a:ea typeface="Times New Roman" panose="02020603050405020304" pitchFamily="18" charset="0"/>
                <a:cs typeface="Arial" panose="020B0604020202020204" pitchFamily="34" charset="0"/>
              </a:rPr>
              <a:t>                                                      Hombres:</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 1,076 participantes (</a:t>
            </a:r>
            <a:r>
              <a:rPr lang="es-ES" b="1" dirty="0">
                <a:solidFill>
                  <a:schemeClr val="bg1"/>
                </a:solidFill>
                <a:latin typeface="Arial" panose="020B0604020202020204" pitchFamily="34" charset="0"/>
                <a:ea typeface="Times New Roman" panose="02020603050405020304" pitchFamily="18" charset="0"/>
                <a:cs typeface="Arial" panose="020B0604020202020204" pitchFamily="34" charset="0"/>
              </a:rPr>
              <a:t>43.4%</a:t>
            </a:r>
            <a:r>
              <a:rPr lang="es-ES"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s-EC"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18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07215" y="745831"/>
            <a:ext cx="8980394" cy="2862835"/>
          </a:xfrm>
          <a:prstGeom prst="rect">
            <a:avLst/>
          </a:prstGeom>
        </p:spPr>
        <p:txBody>
          <a:bodyPr wrap="square">
            <a:spAutoFit/>
          </a:bodyPr>
          <a:lstStyle/>
          <a:p>
            <a:pPr algn="just">
              <a:lnSpc>
                <a:spcPct val="150000"/>
              </a:lnSpc>
              <a:spcAft>
                <a:spcPts val="600"/>
              </a:spcAft>
            </a:pP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El contenido técnico se dividió en tres ejes críticos para la seguridad ciudadana:</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Primeros Auxilios Básicos:</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1,215 personas (49%). Enfocado en soporte vital y atención pre hospitalaria inicial.</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Prevención de Incendios (Manejo de Extintores/GLP):</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842 personas (34%). Orientado a la seguridad en el hogar y comercios.</a:t>
            </a:r>
            <a:endParaRPr lang="es-EC"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s-ES"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Prevención de Incendios Forestales:</a:t>
            </a:r>
            <a:r>
              <a:rPr lang="es-ES" sz="1600" dirty="0">
                <a:solidFill>
                  <a:schemeClr val="bg1"/>
                </a:solidFill>
                <a:latin typeface="Arial" panose="020B0604020202020204" pitchFamily="34" charset="0"/>
                <a:ea typeface="Times New Roman" panose="02020603050405020304" pitchFamily="18" charset="0"/>
                <a:cs typeface="Arial" panose="020B0604020202020204" pitchFamily="34" charset="0"/>
              </a:rPr>
              <a:t> 420 personas (17%). Ejecutado principalmente en zonas rurales y de amortiguamiento.</a:t>
            </a:r>
            <a:endParaRPr lang="es-EC"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a:extLst>
              <a:ext uri="{FF2B5EF4-FFF2-40B4-BE49-F238E27FC236}">
                <a16:creationId xmlns:a16="http://schemas.microsoft.com/office/drawing/2014/main" id="{585E809A-4C04-40B8-ADE9-E3C9D5050A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922" b="8070"/>
          <a:stretch/>
        </p:blipFill>
        <p:spPr>
          <a:xfrm>
            <a:off x="2740536" y="3749492"/>
            <a:ext cx="6710927" cy="2862835"/>
          </a:xfrm>
          <a:prstGeom prst="rect">
            <a:avLst/>
          </a:prstGeom>
        </p:spPr>
      </p:pic>
    </p:spTree>
    <p:extLst>
      <p:ext uri="{BB962C8B-B14F-4D97-AF65-F5344CB8AC3E}">
        <p14:creationId xmlns:p14="http://schemas.microsoft.com/office/powerpoint/2010/main" val="581896263"/>
      </p:ext>
    </p:extLst>
  </p:cSld>
  <p:clrMapOvr>
    <a:masterClrMapping/>
  </p:clrMapOvr>
</p:sld>
</file>

<file path=ppt/theme/theme1.xml><?xml version="1.0" encoding="utf-8"?>
<a:theme xmlns:a="http://schemas.openxmlformats.org/drawingml/2006/main" name="tema">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16338</TotalTime>
  <Words>2431</Words>
  <Application>Microsoft Office PowerPoint</Application>
  <PresentationFormat>Panorámica</PresentationFormat>
  <Paragraphs>270</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23</vt:i4>
      </vt:variant>
    </vt:vector>
  </HeadingPairs>
  <TitlesOfParts>
    <vt:vector size="33" baseType="lpstr">
      <vt:lpstr>Aptos</vt:lpstr>
      <vt:lpstr>Arial</vt:lpstr>
      <vt:lpstr>Calibri</vt:lpstr>
      <vt:lpstr>Calibri Light</vt:lpstr>
      <vt:lpstr>Courier New</vt:lpstr>
      <vt:lpstr>Eras Bold ITC</vt:lpstr>
      <vt:lpstr>Symbol</vt:lpstr>
      <vt:lpstr>Times New Roman</vt:lpstr>
      <vt:lpstr>tema</vt:lpstr>
      <vt:lpstr>1_tema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 Pablo</dc:creator>
  <cp:lastModifiedBy>Jefatura</cp:lastModifiedBy>
  <cp:revision>225</cp:revision>
  <dcterms:created xsi:type="dcterms:W3CDTF">2020-09-20T00:21:35Z</dcterms:created>
  <dcterms:modified xsi:type="dcterms:W3CDTF">2026-05-20T22:40:23Z</dcterms:modified>
</cp:coreProperties>
</file>