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8" r:id="rId3"/>
    <p:sldId id="296" r:id="rId4"/>
    <p:sldId id="275" r:id="rId5"/>
    <p:sldId id="297" r:id="rId6"/>
    <p:sldId id="298" r:id="rId7"/>
    <p:sldId id="309" r:id="rId8"/>
    <p:sldId id="310" r:id="rId9"/>
    <p:sldId id="311" r:id="rId10"/>
    <p:sldId id="299" r:id="rId11"/>
    <p:sldId id="274" r:id="rId12"/>
    <p:sldId id="277" r:id="rId13"/>
    <p:sldId id="278" r:id="rId14"/>
    <p:sldId id="279" r:id="rId15"/>
    <p:sldId id="280" r:id="rId16"/>
    <p:sldId id="281" r:id="rId17"/>
    <p:sldId id="282" r:id="rId18"/>
    <p:sldId id="283" r:id="rId19"/>
    <p:sldId id="303" r:id="rId20"/>
    <p:sldId id="285" r:id="rId21"/>
    <p:sldId id="302" r:id="rId22"/>
    <p:sldId id="288" r:id="rId23"/>
    <p:sldId id="290" r:id="rId24"/>
    <p:sldId id="293" r:id="rId25"/>
    <p:sldId id="294" r:id="rId26"/>
    <p:sldId id="295" r:id="rId27"/>
    <p:sldId id="264" r:id="rId28"/>
    <p:sldId id="312" r:id="rId29"/>
    <p:sldId id="306" r:id="rId30"/>
    <p:sldId id="307" r:id="rId3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22" autoAdjust="0"/>
    <p:restoredTop sz="94660"/>
  </p:normalViewPr>
  <p:slideViewPr>
    <p:cSldViewPr snapToGrid="0">
      <p:cViewPr varScale="1">
        <p:scale>
          <a:sx n="71" d="100"/>
          <a:sy n="71" d="100"/>
        </p:scale>
        <p:origin x="7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624626ED-2BD4-4F59-BCAE-C6CAA0C43639}" type="datetimeFigureOut">
              <a:rPr lang="es-EC" smtClean="0"/>
              <a:t>10/5/2023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64657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24626ED-2BD4-4F59-BCAE-C6CAA0C43639}" type="datetimeFigureOut">
              <a:rPr lang="es-EC" smtClean="0"/>
              <a:t>10/5/2023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93632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24626ED-2BD4-4F59-BCAE-C6CAA0C43639}" type="datetimeFigureOut">
              <a:rPr lang="es-EC" smtClean="0"/>
              <a:t>10/5/2023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215891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24626ED-2BD4-4F59-BCAE-C6CAA0C43639}" type="datetimeFigureOut">
              <a:rPr lang="es-EC" smtClean="0"/>
              <a:t>10/5/2023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32803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624626ED-2BD4-4F59-BCAE-C6CAA0C43639}" type="datetimeFigureOut">
              <a:rPr lang="es-EC" smtClean="0"/>
              <a:t>10/5/2023</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203786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624626ED-2BD4-4F59-BCAE-C6CAA0C43639}" type="datetimeFigureOut">
              <a:rPr lang="es-EC" smtClean="0"/>
              <a:t>10/5/2023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38601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624626ED-2BD4-4F59-BCAE-C6CAA0C43639}" type="datetimeFigureOut">
              <a:rPr lang="es-EC" smtClean="0"/>
              <a:t>10/5/2023</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163753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624626ED-2BD4-4F59-BCAE-C6CAA0C43639}" type="datetimeFigureOut">
              <a:rPr lang="es-EC" smtClean="0"/>
              <a:t>10/5/2023</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284513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4626ED-2BD4-4F59-BCAE-C6CAA0C43639}" type="datetimeFigureOut">
              <a:rPr lang="es-EC" smtClean="0"/>
              <a:t>10/5/2023</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5623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24626ED-2BD4-4F59-BCAE-C6CAA0C43639}" type="datetimeFigureOut">
              <a:rPr lang="es-EC" smtClean="0"/>
              <a:t>10/5/2023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252202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624626ED-2BD4-4F59-BCAE-C6CAA0C43639}" type="datetimeFigureOut">
              <a:rPr lang="es-EC" smtClean="0"/>
              <a:t>10/5/2023</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227234E-D178-41A9-B749-85E3ADF7A4DA}" type="slidenum">
              <a:rPr lang="es-EC" smtClean="0"/>
              <a:t>‹Nº›</a:t>
            </a:fld>
            <a:endParaRPr lang="es-EC"/>
          </a:p>
        </p:txBody>
      </p:sp>
    </p:spTree>
    <p:extLst>
      <p:ext uri="{BB962C8B-B14F-4D97-AF65-F5344CB8AC3E}">
        <p14:creationId xmlns:p14="http://schemas.microsoft.com/office/powerpoint/2010/main" val="193832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626ED-2BD4-4F59-BCAE-C6CAA0C43639}" type="datetimeFigureOut">
              <a:rPr lang="es-EC" smtClean="0"/>
              <a:t>10/5/2023</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7234E-D178-41A9-B749-85E3ADF7A4DA}" type="slidenum">
              <a:rPr lang="es-EC" smtClean="0"/>
              <a:t>‹Nº›</a:t>
            </a:fld>
            <a:endParaRPr lang="es-EC"/>
          </a:p>
        </p:txBody>
      </p:sp>
    </p:spTree>
    <p:extLst>
      <p:ext uri="{BB962C8B-B14F-4D97-AF65-F5344CB8AC3E}">
        <p14:creationId xmlns:p14="http://schemas.microsoft.com/office/powerpoint/2010/main" val="418800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13915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746265" y="486735"/>
            <a:ext cx="7215437"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DE PREVENCIÓN DE INCENDIOS</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419984612"/>
              </p:ext>
            </p:extLst>
          </p:nvPr>
        </p:nvGraphicFramePr>
        <p:xfrm>
          <a:off x="1215926" y="1485112"/>
          <a:ext cx="10276114" cy="1828800"/>
        </p:xfrm>
        <a:graphic>
          <a:graphicData uri="http://schemas.openxmlformats.org/drawingml/2006/table">
            <a:tbl>
              <a:tblPr firstRow="1" firstCol="1" bandRow="1">
                <a:tableStyleId>{22838BEF-8BB2-4498-84A7-C5851F593DF1}</a:tableStyleId>
              </a:tblPr>
              <a:tblGrid>
                <a:gridCol w="10276114">
                  <a:extLst>
                    <a:ext uri="{9D8B030D-6E8A-4147-A177-3AD203B41FA5}">
                      <a16:colId xmlns:a16="http://schemas.microsoft.com/office/drawing/2014/main" val="3852772747"/>
                    </a:ext>
                  </a:extLst>
                </a:gridCol>
              </a:tblGrid>
              <a:tr h="318938">
                <a:tc>
                  <a:txBody>
                    <a:bodyPr/>
                    <a:lstStyle/>
                    <a:p>
                      <a:pPr marL="13970" indent="-13970" algn="l" defTabSz="914400" rtl="0" eaLnBrk="1" latinLnBrk="0" hangingPunct="1">
                        <a:spcAft>
                          <a:spcPts val="0"/>
                        </a:spcAft>
                      </a:pPr>
                      <a:r>
                        <a:rPr lang="es-ES" sz="2400" kern="100" dirty="0">
                          <a:effectLst/>
                        </a:rPr>
                        <a:t>TEMAS A RENDIR CUENTAS</a:t>
                      </a:r>
                      <a:endParaRPr lang="es-EC" sz="2400" b="1" kern="1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641282098"/>
                  </a:ext>
                </a:extLst>
              </a:tr>
              <a:tr h="1275753">
                <a:tc>
                  <a:txBody>
                    <a:bodyPr/>
                    <a:lstStyle/>
                    <a:p>
                      <a:pPr marL="13970" indent="-13970" algn="l" defTabSz="914400" rtl="0" eaLnBrk="1" latinLnBrk="0" hangingPunct="1">
                        <a:spcAft>
                          <a:spcPts val="0"/>
                        </a:spcAft>
                      </a:pPr>
                      <a:r>
                        <a:rPr lang="es-ES" sz="2400" kern="100" dirty="0">
                          <a:effectLst/>
                        </a:rPr>
                        <a:t>2.- Gestión de Prevención de Incendios </a:t>
                      </a:r>
                      <a:endParaRPr lang="es-EC" sz="2400" kern="100" dirty="0">
                        <a:effectLst/>
                      </a:endParaRPr>
                    </a:p>
                    <a:p>
                      <a:pPr marL="13970" indent="-13970" algn="l" defTabSz="914400" rtl="0" eaLnBrk="1" latinLnBrk="0" hangingPunct="1">
                        <a:spcAft>
                          <a:spcPts val="0"/>
                        </a:spcAft>
                      </a:pPr>
                      <a:r>
                        <a:rPr lang="es-ES" sz="2400" b="0" kern="100" dirty="0">
                          <a:effectLst/>
                        </a:rPr>
                        <a:t>Se informe las acciones realizadas en el ámbito de prevención de incendios durante el año 2022</a:t>
                      </a:r>
                      <a:endParaRPr lang="es-EC" sz="2400" b="0" kern="100" dirty="0">
                        <a:effectLst/>
                      </a:endParaRPr>
                    </a:p>
                    <a:p>
                      <a:pPr marL="13970" indent="-13970" algn="l" defTabSz="914400" rtl="0" eaLnBrk="1" latinLnBrk="0" hangingPunct="1">
                        <a:spcAft>
                          <a:spcPts val="0"/>
                        </a:spcAft>
                      </a:pPr>
                      <a:r>
                        <a:rPr lang="es-ES" sz="2400" kern="100" dirty="0">
                          <a:effectLst/>
                        </a:rPr>
                        <a:t> </a:t>
                      </a:r>
                      <a:endParaRPr lang="es-EC" sz="2400" b="1" kern="1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3879853746"/>
                  </a:ext>
                </a:extLst>
              </a:tr>
            </a:tbl>
          </a:graphicData>
        </a:graphic>
      </p:graphicFrame>
      <p:sp>
        <p:nvSpPr>
          <p:cNvPr id="4" name="Rectángulo 3"/>
          <p:cNvSpPr/>
          <p:nvPr/>
        </p:nvSpPr>
        <p:spPr>
          <a:xfrm>
            <a:off x="425195" y="3665667"/>
            <a:ext cx="11341609" cy="1569660"/>
          </a:xfrm>
          <a:prstGeom prst="rect">
            <a:avLst/>
          </a:prstGeom>
        </p:spPr>
        <p:txBody>
          <a:bodyPr wrap="square">
            <a:spAutoFit/>
          </a:bodyPr>
          <a:lstStyle/>
          <a:p>
            <a:pPr algn="just"/>
            <a:r>
              <a:rPr lang="es-ES" sz="2400" b="1" dirty="0">
                <a:ea typeface="Calibri" panose="020F0502020204030204" pitchFamily="34" charset="0"/>
              </a:rPr>
              <a:t>Durante el año 2022 se realizó el servicio de inspección a los usuarios que tramitaron el permiso de funcionamiento por primera vez y a los usuarios que tienen emitidos valores en la Municipalidad del Cantón Otavalo dando un total de 6.490 contribuyentes atendidos.</a:t>
            </a:r>
            <a:endParaRPr lang="es-EC"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1554"/>
            <a:ext cx="12192000" cy="1368400"/>
          </a:xfrm>
          <a:prstGeom prst="rect">
            <a:avLst/>
          </a:prstGeom>
        </p:spPr>
      </p:pic>
    </p:spTree>
    <p:extLst>
      <p:ext uri="{BB962C8B-B14F-4D97-AF65-F5344CB8AC3E}">
        <p14:creationId xmlns:p14="http://schemas.microsoft.com/office/powerpoint/2010/main" val="3693298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47876" y="41430"/>
            <a:ext cx="6680034"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PREVENCIÓN DE INCENDIOS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225720922"/>
              </p:ext>
            </p:extLst>
          </p:nvPr>
        </p:nvGraphicFramePr>
        <p:xfrm>
          <a:off x="3152629" y="834669"/>
          <a:ext cx="6070528" cy="2193390"/>
        </p:xfrm>
        <a:graphic>
          <a:graphicData uri="http://schemas.openxmlformats.org/drawingml/2006/table">
            <a:tbl>
              <a:tblPr firstRow="1" firstCol="1" bandRow="1">
                <a:tableStyleId>{22838BEF-8BB2-4498-84A7-C5851F593DF1}</a:tableStyleId>
              </a:tblPr>
              <a:tblGrid>
                <a:gridCol w="3035264">
                  <a:extLst>
                    <a:ext uri="{9D8B030D-6E8A-4147-A177-3AD203B41FA5}">
                      <a16:colId xmlns:a16="http://schemas.microsoft.com/office/drawing/2014/main" val="2992190632"/>
                    </a:ext>
                  </a:extLst>
                </a:gridCol>
                <a:gridCol w="3035264">
                  <a:extLst>
                    <a:ext uri="{9D8B030D-6E8A-4147-A177-3AD203B41FA5}">
                      <a16:colId xmlns:a16="http://schemas.microsoft.com/office/drawing/2014/main" val="330513855"/>
                    </a:ext>
                  </a:extLst>
                </a:gridCol>
              </a:tblGrid>
              <a:tr h="286080">
                <a:tc>
                  <a:txBody>
                    <a:bodyPr/>
                    <a:lstStyle/>
                    <a:p>
                      <a:pPr marL="0" indent="-180340" algn="l" defTabSz="914400" rtl="0" eaLnBrk="1" latinLnBrk="0" hangingPunct="1">
                        <a:spcAft>
                          <a:spcPts val="0"/>
                        </a:spcAft>
                      </a:pPr>
                      <a:r>
                        <a:rPr lang="es-ES" sz="1600" kern="1200" dirty="0">
                          <a:effectLst/>
                        </a:rPr>
                        <a:t>DETALLE</a:t>
                      </a:r>
                      <a:endParaRPr lang="es-EC" sz="1600" b="1" kern="1200" dirty="0">
                        <a:solidFill>
                          <a:schemeClr val="bg1"/>
                        </a:solidFill>
                        <a:effectLst/>
                        <a:latin typeface="+mn-lt"/>
                        <a:ea typeface="+mn-ea"/>
                        <a:cs typeface="+mn-cs"/>
                      </a:endParaRPr>
                    </a:p>
                  </a:txBody>
                  <a:tcPr marL="68580" marR="68580" marT="0" marB="0"/>
                </a:tc>
                <a:tc>
                  <a:txBody>
                    <a:bodyPr/>
                    <a:lstStyle/>
                    <a:p>
                      <a:pPr marL="0" indent="-180340" algn="l" defTabSz="914400" rtl="0" eaLnBrk="1" latinLnBrk="0" hangingPunct="1">
                        <a:spcAft>
                          <a:spcPts val="0"/>
                        </a:spcAft>
                      </a:pPr>
                      <a:r>
                        <a:rPr lang="es-ES" sz="1600" kern="1200" dirty="0">
                          <a:effectLst/>
                        </a:rPr>
                        <a:t>INPECCIONESA ARPOBADAS</a:t>
                      </a:r>
                      <a:endParaRPr lang="es-EC" sz="1600" b="1" kern="1200" dirty="0">
                        <a:solidFill>
                          <a:schemeClr val="bg1"/>
                        </a:solidFill>
                        <a:effectLst/>
                        <a:latin typeface="+mn-lt"/>
                        <a:ea typeface="+mn-ea"/>
                        <a:cs typeface="+mn-cs"/>
                      </a:endParaRPr>
                    </a:p>
                  </a:txBody>
                  <a:tcPr marL="68580" marR="68580" marT="0" marB="0"/>
                </a:tc>
                <a:extLst>
                  <a:ext uri="{0D108BD9-81ED-4DB2-BD59-A6C34878D82A}">
                    <a16:rowId xmlns:a16="http://schemas.microsoft.com/office/drawing/2014/main" val="2527322699"/>
                  </a:ext>
                </a:extLst>
              </a:tr>
              <a:tr h="317885">
                <a:tc>
                  <a:txBody>
                    <a:bodyPr/>
                    <a:lstStyle/>
                    <a:p>
                      <a:pPr marL="0" indent="-180340" algn="l" defTabSz="914400" rtl="0" eaLnBrk="1" latinLnBrk="0" hangingPunct="1">
                        <a:spcAft>
                          <a:spcPts val="0"/>
                        </a:spcAft>
                      </a:pPr>
                      <a:r>
                        <a:rPr lang="es-ES" sz="1600" kern="1200" dirty="0">
                          <a:effectLst/>
                        </a:rPr>
                        <a:t>LOCALES</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4915</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948237065"/>
                  </a:ext>
                </a:extLst>
              </a:tr>
              <a:tr h="317885">
                <a:tc>
                  <a:txBody>
                    <a:bodyPr/>
                    <a:lstStyle/>
                    <a:p>
                      <a:pPr marL="0" indent="-180340" algn="l" defTabSz="914400" rtl="0" eaLnBrk="1" latinLnBrk="0" hangingPunct="1">
                        <a:spcAft>
                          <a:spcPts val="0"/>
                        </a:spcAft>
                      </a:pPr>
                      <a:r>
                        <a:rPr lang="es-ES" sz="1600" kern="1200" dirty="0">
                          <a:effectLst/>
                        </a:rPr>
                        <a:t>TRASPORTE </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71</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608754339"/>
                  </a:ext>
                </a:extLst>
              </a:tr>
              <a:tr h="317885">
                <a:tc>
                  <a:txBody>
                    <a:bodyPr/>
                    <a:lstStyle/>
                    <a:p>
                      <a:pPr marL="0" indent="-180340" algn="l" defTabSz="914400" rtl="0" eaLnBrk="1" latinLnBrk="0" hangingPunct="1">
                        <a:spcAft>
                          <a:spcPts val="0"/>
                        </a:spcAft>
                      </a:pPr>
                      <a:r>
                        <a:rPr lang="es-ES" sz="1600" kern="1200" dirty="0">
                          <a:effectLst/>
                        </a:rPr>
                        <a:t>VEHÍCULOS</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1365</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969258773"/>
                  </a:ext>
                </a:extLst>
              </a:tr>
              <a:tr h="317885">
                <a:tc>
                  <a:txBody>
                    <a:bodyPr/>
                    <a:lstStyle/>
                    <a:p>
                      <a:pPr marL="0" indent="-180340" algn="l" defTabSz="914400" rtl="0" eaLnBrk="1" latinLnBrk="0" hangingPunct="1">
                        <a:spcAft>
                          <a:spcPts val="0"/>
                        </a:spcAft>
                      </a:pPr>
                      <a:r>
                        <a:rPr lang="es-ES" sz="1600" kern="1200" dirty="0">
                          <a:effectLst/>
                        </a:rPr>
                        <a:t>EVENTOS OCASIONALES</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167</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255552261"/>
                  </a:ext>
                </a:extLst>
              </a:tr>
              <a:tr h="317885">
                <a:tc>
                  <a:txBody>
                    <a:bodyPr/>
                    <a:lstStyle/>
                    <a:p>
                      <a:pPr marL="0" indent="-180340" algn="l" defTabSz="914400" rtl="0" eaLnBrk="1" latinLnBrk="0" hangingPunct="1">
                        <a:spcAft>
                          <a:spcPts val="0"/>
                        </a:spcAft>
                      </a:pPr>
                      <a:r>
                        <a:rPr lang="es-ES" sz="1600" kern="1200" dirty="0">
                          <a:effectLst/>
                        </a:rPr>
                        <a:t>SIMULACROS ASISTIDOS</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15</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676195058"/>
                  </a:ext>
                </a:extLst>
              </a:tr>
              <a:tr h="317885">
                <a:tc>
                  <a:txBody>
                    <a:bodyPr/>
                    <a:lstStyle/>
                    <a:p>
                      <a:pPr marL="0" indent="-180340" algn="l" defTabSz="914400" rtl="0" eaLnBrk="1" latinLnBrk="0" hangingPunct="1">
                        <a:spcAft>
                          <a:spcPts val="0"/>
                        </a:spcAft>
                      </a:pPr>
                      <a:r>
                        <a:rPr lang="es-ES" sz="1600" kern="1200" dirty="0">
                          <a:effectLst/>
                        </a:rPr>
                        <a:t>TOTAL </a:t>
                      </a:r>
                      <a:endParaRPr lang="es-EC" sz="1600" b="1" kern="1200" dirty="0">
                        <a:solidFill>
                          <a:schemeClr val="dk1"/>
                        </a:solidFill>
                        <a:effectLst/>
                        <a:latin typeface="+mn-lt"/>
                        <a:ea typeface="+mn-ea"/>
                        <a:cs typeface="+mn-cs"/>
                      </a:endParaRPr>
                    </a:p>
                  </a:txBody>
                  <a:tcPr marL="68580" marR="68580" marT="0" marB="0"/>
                </a:tc>
                <a:tc>
                  <a:txBody>
                    <a:bodyPr/>
                    <a:lstStyle/>
                    <a:p>
                      <a:pPr marL="0" indent="-180340" algn="ctr" defTabSz="914400" rtl="0" eaLnBrk="1" latinLnBrk="0" hangingPunct="1">
                        <a:spcAft>
                          <a:spcPts val="0"/>
                        </a:spcAft>
                      </a:pPr>
                      <a:r>
                        <a:rPr lang="es-ES" sz="1600" kern="1200" dirty="0">
                          <a:effectLst/>
                        </a:rPr>
                        <a:t>6533</a:t>
                      </a:r>
                      <a:endParaRPr lang="es-EC" sz="1600" b="1"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012590889"/>
                  </a:ext>
                </a:extLst>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pic>
        <p:nvPicPr>
          <p:cNvPr id="3" name="Imagen 2"/>
          <p:cNvPicPr>
            <a:picLocks noChangeAspect="1"/>
          </p:cNvPicPr>
          <p:nvPr/>
        </p:nvPicPr>
        <p:blipFill>
          <a:blip r:embed="rId3"/>
          <a:stretch>
            <a:fillRect/>
          </a:stretch>
        </p:blipFill>
        <p:spPr>
          <a:xfrm>
            <a:off x="407939" y="3113413"/>
            <a:ext cx="5688061" cy="2688569"/>
          </a:xfrm>
          <a:prstGeom prst="rect">
            <a:avLst/>
          </a:prstGeom>
        </p:spPr>
      </p:pic>
      <p:pic>
        <p:nvPicPr>
          <p:cNvPr id="6" name="Imagen 5"/>
          <p:cNvPicPr>
            <a:picLocks noChangeAspect="1"/>
          </p:cNvPicPr>
          <p:nvPr/>
        </p:nvPicPr>
        <p:blipFill>
          <a:blip r:embed="rId4"/>
          <a:stretch>
            <a:fillRect/>
          </a:stretch>
        </p:blipFill>
        <p:spPr>
          <a:xfrm>
            <a:off x="6296921" y="3113413"/>
            <a:ext cx="5694158" cy="2688569"/>
          </a:xfrm>
          <a:prstGeom prst="rect">
            <a:avLst/>
          </a:prstGeom>
        </p:spPr>
      </p:pic>
    </p:spTree>
    <p:extLst>
      <p:ext uri="{BB962C8B-B14F-4D97-AF65-F5344CB8AC3E}">
        <p14:creationId xmlns:p14="http://schemas.microsoft.com/office/powerpoint/2010/main" val="295024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48580" y="66535"/>
            <a:ext cx="6680034"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PREVENCIÓN DE INCENDIOS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273567" y="973345"/>
            <a:ext cx="9644866" cy="4911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spTree>
    <p:extLst>
      <p:ext uri="{BB962C8B-B14F-4D97-AF65-F5344CB8AC3E}">
        <p14:creationId xmlns:p14="http://schemas.microsoft.com/office/powerpoint/2010/main" val="169100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97934" y="346176"/>
            <a:ext cx="4596130"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EMERGENCIAS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48243849"/>
              </p:ext>
            </p:extLst>
          </p:nvPr>
        </p:nvGraphicFramePr>
        <p:xfrm>
          <a:off x="966652" y="1232594"/>
          <a:ext cx="10017788" cy="1828800"/>
        </p:xfrm>
        <a:graphic>
          <a:graphicData uri="http://schemas.openxmlformats.org/drawingml/2006/table">
            <a:tbl>
              <a:tblPr firstRow="1" firstCol="1" bandRow="1">
                <a:tableStyleId>{22838BEF-8BB2-4498-84A7-C5851F593DF1}</a:tableStyleId>
              </a:tblPr>
              <a:tblGrid>
                <a:gridCol w="10017788">
                  <a:extLst>
                    <a:ext uri="{9D8B030D-6E8A-4147-A177-3AD203B41FA5}">
                      <a16:colId xmlns:a16="http://schemas.microsoft.com/office/drawing/2014/main" val="2856491673"/>
                    </a:ext>
                  </a:extLst>
                </a:gridCol>
              </a:tblGrid>
              <a:tr h="158254">
                <a:tc>
                  <a:txBody>
                    <a:bodyPr/>
                    <a:lstStyle/>
                    <a:p>
                      <a:pPr indent="-180340" algn="ctr">
                        <a:spcAft>
                          <a:spcPts val="0"/>
                        </a:spcAft>
                      </a:pPr>
                      <a:r>
                        <a:rPr lang="es-ES" sz="2400" dirty="0">
                          <a:effectLst/>
                        </a:rPr>
                        <a:t>TEMAS A RENDIR CUENTAS</a:t>
                      </a:r>
                      <a:endParaRPr lang="es-EC"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466" marR="123466" marT="0" marB="0"/>
                </a:tc>
                <a:extLst>
                  <a:ext uri="{0D108BD9-81ED-4DB2-BD59-A6C34878D82A}">
                    <a16:rowId xmlns:a16="http://schemas.microsoft.com/office/drawing/2014/main" val="264837538"/>
                  </a:ext>
                </a:extLst>
              </a:tr>
              <a:tr h="791269">
                <a:tc>
                  <a:txBody>
                    <a:bodyPr/>
                    <a:lstStyle/>
                    <a:p>
                      <a:pPr indent="-180340" algn="just">
                        <a:spcAft>
                          <a:spcPts val="0"/>
                        </a:spcAft>
                      </a:pPr>
                      <a:r>
                        <a:rPr lang="es-ES" sz="2400" dirty="0">
                          <a:effectLst/>
                        </a:rPr>
                        <a:t>3.- Gestión de Emergencias </a:t>
                      </a:r>
                      <a:endParaRPr lang="es-EC" sz="2400" dirty="0">
                        <a:effectLst/>
                      </a:endParaRPr>
                    </a:p>
                    <a:p>
                      <a:pPr indent="-180340" algn="just">
                        <a:spcAft>
                          <a:spcPts val="0"/>
                        </a:spcAft>
                      </a:pPr>
                      <a:r>
                        <a:rPr lang="es-ES" sz="2400" b="0" dirty="0">
                          <a:effectLst/>
                        </a:rPr>
                        <a:t>Se dé a conocer a la ciudadanía sobre las atenciones de emergencia brindadas por el CBCO durante el año 2022</a:t>
                      </a:r>
                      <a:endParaRPr lang="es-EC" sz="2400" b="0" dirty="0">
                        <a:effectLst/>
                      </a:endParaRPr>
                    </a:p>
                    <a:p>
                      <a:pPr indent="-180340" algn="just">
                        <a:spcAft>
                          <a:spcPts val="0"/>
                        </a:spcAft>
                      </a:pPr>
                      <a:r>
                        <a:rPr lang="es-ES" sz="2400" b="0" dirty="0">
                          <a:effectLst/>
                        </a:rPr>
                        <a:t> </a:t>
                      </a:r>
                      <a:endParaRPr lang="es-EC"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3466" marR="123466" marT="0" marB="0"/>
                </a:tc>
                <a:extLst>
                  <a:ext uri="{0D108BD9-81ED-4DB2-BD59-A6C34878D82A}">
                    <a16:rowId xmlns:a16="http://schemas.microsoft.com/office/drawing/2014/main" val="3491727246"/>
                  </a:ext>
                </a:extLst>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88362"/>
            <a:ext cx="12192000" cy="1481591"/>
          </a:xfrm>
          <a:prstGeom prst="rect">
            <a:avLst/>
          </a:prstGeom>
        </p:spPr>
      </p:pic>
      <p:sp>
        <p:nvSpPr>
          <p:cNvPr id="3" name="Rectángulo 2"/>
          <p:cNvSpPr/>
          <p:nvPr/>
        </p:nvSpPr>
        <p:spPr>
          <a:xfrm>
            <a:off x="864990" y="3540048"/>
            <a:ext cx="10462017" cy="1569660"/>
          </a:xfrm>
          <a:prstGeom prst="rect">
            <a:avLst/>
          </a:prstGeom>
        </p:spPr>
        <p:txBody>
          <a:bodyPr wrap="square">
            <a:spAutoFit/>
          </a:bodyPr>
          <a:lstStyle/>
          <a:p>
            <a:pPr algn="just">
              <a:spcAft>
                <a:spcPts val="0"/>
              </a:spcAft>
            </a:pPr>
            <a:r>
              <a:rPr lang="es-ES" sz="2400" b="1" dirty="0">
                <a:ea typeface="Calibri" panose="020F0502020204030204" pitchFamily="34" charset="0"/>
              </a:rPr>
              <a:t>El personal del Cuerpo de Bomberos del Cantón Otavalo durante el año 2022, con capacitación y actualizaciones permanentes para el efectivo desempeño de su trabajo atendió un total de </a:t>
            </a:r>
            <a:r>
              <a:rPr lang="es-ES" sz="2400" b="1" dirty="0">
                <a:solidFill>
                  <a:schemeClr val="accent2">
                    <a:lumMod val="75000"/>
                  </a:schemeClr>
                </a:solidFill>
                <a:ea typeface="Calibri" panose="020F0502020204030204" pitchFamily="34" charset="0"/>
              </a:rPr>
              <a:t>759</a:t>
            </a:r>
            <a:r>
              <a:rPr lang="es-ES" sz="2400" b="1" dirty="0">
                <a:ea typeface="Calibri" panose="020F0502020204030204" pitchFamily="34" charset="0"/>
              </a:rPr>
              <a:t> respuestas en los servicios que brinda la Institución Bomberil de forma pronta y oportuna como primera respuesta</a:t>
            </a:r>
          </a:p>
        </p:txBody>
      </p:sp>
    </p:spTree>
    <p:extLst>
      <p:ext uri="{BB962C8B-B14F-4D97-AF65-F5344CB8AC3E}">
        <p14:creationId xmlns:p14="http://schemas.microsoft.com/office/powerpoint/2010/main" val="3632047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33103" y="97313"/>
            <a:ext cx="4596130"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EMERGENCIAS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2" cstate="print">
            <a:extLst>
              <a:ext uri="{28A0092B-C50C-407E-A947-70E740481C1C}">
                <a14:useLocalDpi xmlns:a14="http://schemas.microsoft.com/office/drawing/2010/main" val="0"/>
              </a:ext>
            </a:extLst>
          </a:blip>
          <a:srcRect l="21169" t="19417" r="20730" b="7114"/>
          <a:stretch/>
        </p:blipFill>
        <p:spPr bwMode="auto">
          <a:xfrm>
            <a:off x="4463415" y="1327240"/>
            <a:ext cx="6711608" cy="4035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3" name="Imagen 12"/>
          <p:cNvPicPr/>
          <p:nvPr/>
        </p:nvPicPr>
        <p:blipFill rotWithShape="1">
          <a:blip r:embed="rId3" cstate="print">
            <a:extLst>
              <a:ext uri="{28A0092B-C50C-407E-A947-70E740481C1C}">
                <a14:useLocalDpi xmlns:a14="http://schemas.microsoft.com/office/drawing/2010/main" val="0"/>
              </a:ext>
            </a:extLst>
          </a:blip>
          <a:srcRect l="21172" t="21618" r="56311" b="6701"/>
          <a:stretch/>
        </p:blipFill>
        <p:spPr bwMode="auto">
          <a:xfrm>
            <a:off x="246185" y="1335630"/>
            <a:ext cx="4018084" cy="4027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01554"/>
            <a:ext cx="12192000" cy="1368400"/>
          </a:xfrm>
          <a:prstGeom prst="rect">
            <a:avLst/>
          </a:prstGeom>
        </p:spPr>
      </p:pic>
    </p:spTree>
    <p:extLst>
      <p:ext uri="{BB962C8B-B14F-4D97-AF65-F5344CB8AC3E}">
        <p14:creationId xmlns:p14="http://schemas.microsoft.com/office/powerpoint/2010/main" val="68519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97935" y="333199"/>
            <a:ext cx="4596130"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EMERGENCIAS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7" name="Imagen 6"/>
          <p:cNvPicPr/>
          <p:nvPr/>
        </p:nvPicPr>
        <p:blipFill rotWithShape="1">
          <a:blip r:embed="rId2" cstate="print">
            <a:extLst>
              <a:ext uri="{28A0092B-C50C-407E-A947-70E740481C1C}">
                <a14:useLocalDpi xmlns:a14="http://schemas.microsoft.com/office/drawing/2010/main" val="0"/>
              </a:ext>
            </a:extLst>
          </a:blip>
          <a:srcRect l="21394" t="22219" r="51693" b="23329"/>
          <a:stretch/>
        </p:blipFill>
        <p:spPr bwMode="auto">
          <a:xfrm>
            <a:off x="590549" y="1314500"/>
            <a:ext cx="3970788" cy="3971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Imagen 8"/>
          <p:cNvPicPr/>
          <p:nvPr/>
        </p:nvPicPr>
        <p:blipFill rotWithShape="1">
          <a:blip r:embed="rId3" cstate="print">
            <a:extLst>
              <a:ext uri="{28A0092B-C50C-407E-A947-70E740481C1C}">
                <a14:useLocalDpi xmlns:a14="http://schemas.microsoft.com/office/drawing/2010/main" val="0"/>
              </a:ext>
            </a:extLst>
          </a:blip>
          <a:srcRect l="21169" t="31827" r="20730" b="11521"/>
          <a:stretch/>
        </p:blipFill>
        <p:spPr bwMode="auto">
          <a:xfrm>
            <a:off x="5186679" y="1299290"/>
            <a:ext cx="6414772" cy="3986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61212"/>
            <a:ext cx="12192000" cy="1408741"/>
          </a:xfrm>
          <a:prstGeom prst="rect">
            <a:avLst/>
          </a:prstGeom>
        </p:spPr>
      </p:pic>
    </p:spTree>
    <p:extLst>
      <p:ext uri="{BB962C8B-B14F-4D97-AF65-F5344CB8AC3E}">
        <p14:creationId xmlns:p14="http://schemas.microsoft.com/office/powerpoint/2010/main" val="201297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97935" y="302261"/>
            <a:ext cx="4596130"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EMERGENCIAS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6" name="Imagen 5" descr="C:\Users\SUPERTRONICA\Downloads\WhatsApp Image 2023-04-20 at 12.38.14.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5927" y="1214754"/>
            <a:ext cx="4955437" cy="4180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C:\Users\SUPERTRONICA\Downloads\WhatsApp Image 2023-04-20 at 12.38.15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590" y="1213658"/>
            <a:ext cx="5474400" cy="4181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43246"/>
            <a:ext cx="12192000" cy="1500607"/>
          </a:xfrm>
          <a:prstGeom prst="rect">
            <a:avLst/>
          </a:prstGeom>
        </p:spPr>
      </p:pic>
    </p:spTree>
    <p:extLst>
      <p:ext uri="{BB962C8B-B14F-4D97-AF65-F5344CB8AC3E}">
        <p14:creationId xmlns:p14="http://schemas.microsoft.com/office/powerpoint/2010/main" val="260873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33103" y="97313"/>
            <a:ext cx="4596130"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EMERGENCIAS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7" name="Imagen 6" descr="C:\Users\SUPERTRONICA\Downloads\WhatsApp Image 2023-04-20 at 12.38.16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38" y="951808"/>
            <a:ext cx="4766709" cy="4638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C:\Users\SUPERTRONICA\Downloads\WhatsApp Image 2023-04-20 at 12.38.44.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890" y="1039092"/>
            <a:ext cx="6001554" cy="4463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18908"/>
            <a:ext cx="12192000" cy="1251045"/>
          </a:xfrm>
          <a:prstGeom prst="rect">
            <a:avLst/>
          </a:prstGeom>
        </p:spPr>
      </p:pic>
    </p:spTree>
    <p:extLst>
      <p:ext uri="{BB962C8B-B14F-4D97-AF65-F5344CB8AC3E}">
        <p14:creationId xmlns:p14="http://schemas.microsoft.com/office/powerpoint/2010/main" val="428172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30738" y="222804"/>
            <a:ext cx="7758855"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VINCULACIÓN CON LA COMUNIDAD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043628276"/>
              </p:ext>
            </p:extLst>
          </p:nvPr>
        </p:nvGraphicFramePr>
        <p:xfrm>
          <a:off x="930226" y="1166049"/>
          <a:ext cx="10331547" cy="1463040"/>
        </p:xfrm>
        <a:graphic>
          <a:graphicData uri="http://schemas.openxmlformats.org/drawingml/2006/table">
            <a:tbl>
              <a:tblPr firstRow="1" firstCol="1" bandRow="1">
                <a:tableStyleId>{22838BEF-8BB2-4498-84A7-C5851F593DF1}</a:tableStyleId>
              </a:tblPr>
              <a:tblGrid>
                <a:gridCol w="10331547">
                  <a:extLst>
                    <a:ext uri="{9D8B030D-6E8A-4147-A177-3AD203B41FA5}">
                      <a16:colId xmlns:a16="http://schemas.microsoft.com/office/drawing/2014/main" val="4100676501"/>
                    </a:ext>
                  </a:extLst>
                </a:gridCol>
              </a:tblGrid>
              <a:tr h="269802">
                <a:tc>
                  <a:txBody>
                    <a:bodyPr/>
                    <a:lstStyle/>
                    <a:p>
                      <a:pPr marL="0" indent="-180340" algn="just" defTabSz="914400" rtl="0" eaLnBrk="1" latinLnBrk="0" hangingPunct="1">
                        <a:spcAft>
                          <a:spcPts val="0"/>
                        </a:spcAft>
                      </a:pPr>
                      <a:r>
                        <a:rPr lang="es-ES" sz="2400" kern="1200" dirty="0">
                          <a:effectLst/>
                        </a:rPr>
                        <a:t>TEMAS A RENDIR CUENTAS</a:t>
                      </a:r>
                      <a:endParaRPr lang="es-EC" sz="2400" kern="1200" dirty="0">
                        <a:solidFill>
                          <a:schemeClr val="dk1"/>
                        </a:solidFill>
                        <a:effectLst/>
                        <a:latin typeface="+mn-lt"/>
                        <a:ea typeface="+mn-ea"/>
                        <a:cs typeface="+mn-cs"/>
                      </a:endParaRPr>
                    </a:p>
                  </a:txBody>
                  <a:tcPr marL="128698" marR="128698" marT="0" marB="0"/>
                </a:tc>
                <a:extLst>
                  <a:ext uri="{0D108BD9-81ED-4DB2-BD59-A6C34878D82A}">
                    <a16:rowId xmlns:a16="http://schemas.microsoft.com/office/drawing/2014/main" val="3449568319"/>
                  </a:ext>
                </a:extLst>
              </a:tr>
              <a:tr h="1079209">
                <a:tc>
                  <a:txBody>
                    <a:bodyPr/>
                    <a:lstStyle/>
                    <a:p>
                      <a:pPr marL="0" indent="-180340" algn="just" defTabSz="914400" rtl="0" eaLnBrk="1" latinLnBrk="0" hangingPunct="1">
                        <a:spcAft>
                          <a:spcPts val="0"/>
                        </a:spcAft>
                      </a:pPr>
                      <a:r>
                        <a:rPr lang="es-ES" sz="2400" kern="1200" dirty="0">
                          <a:effectLst/>
                        </a:rPr>
                        <a:t>4.- </a:t>
                      </a:r>
                      <a:r>
                        <a:rPr lang="es-ES" sz="2400" b="1" kern="1200" dirty="0">
                          <a:effectLst/>
                        </a:rPr>
                        <a:t>Gestión de Vinculación con la Comunidad </a:t>
                      </a:r>
                      <a:endParaRPr lang="es-EC" sz="2400" b="1" kern="1200" dirty="0">
                        <a:effectLst/>
                      </a:endParaRPr>
                    </a:p>
                    <a:p>
                      <a:pPr marL="0" indent="-180340" algn="just" defTabSz="914400" rtl="0" eaLnBrk="1" latinLnBrk="0" hangingPunct="1">
                        <a:spcAft>
                          <a:spcPts val="0"/>
                        </a:spcAft>
                      </a:pPr>
                      <a:r>
                        <a:rPr lang="es-ES" sz="2400" b="0" kern="1200" dirty="0">
                          <a:effectLst/>
                        </a:rPr>
                        <a:t>Se indique sobre las capacitaciones y vinculación con la comunidad que se han brindado en el Cantón Otavalo durante el año 2022</a:t>
                      </a:r>
                      <a:endParaRPr lang="es-EC" sz="2400" b="0" kern="1200" dirty="0">
                        <a:solidFill>
                          <a:schemeClr val="dk1"/>
                        </a:solidFill>
                        <a:effectLst/>
                        <a:latin typeface="+mn-lt"/>
                        <a:ea typeface="+mn-ea"/>
                        <a:cs typeface="+mn-cs"/>
                      </a:endParaRPr>
                    </a:p>
                  </a:txBody>
                  <a:tcPr marL="128698" marR="128698" marT="0" marB="0"/>
                </a:tc>
                <a:extLst>
                  <a:ext uri="{0D108BD9-81ED-4DB2-BD59-A6C34878D82A}">
                    <a16:rowId xmlns:a16="http://schemas.microsoft.com/office/drawing/2014/main" val="356526670"/>
                  </a:ext>
                </a:extLst>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98354"/>
            <a:ext cx="12192000" cy="1371599"/>
          </a:xfrm>
          <a:prstGeom prst="rect">
            <a:avLst/>
          </a:prstGeom>
        </p:spPr>
      </p:pic>
      <p:sp>
        <p:nvSpPr>
          <p:cNvPr id="3" name="Rectángulo 2"/>
          <p:cNvSpPr/>
          <p:nvPr/>
        </p:nvSpPr>
        <p:spPr>
          <a:xfrm>
            <a:off x="639369" y="2935601"/>
            <a:ext cx="10913259" cy="2677656"/>
          </a:xfrm>
          <a:prstGeom prst="rect">
            <a:avLst/>
          </a:prstGeom>
        </p:spPr>
        <p:txBody>
          <a:bodyPr wrap="square">
            <a:spAutoFit/>
          </a:bodyPr>
          <a:lstStyle/>
          <a:p>
            <a:pPr lvl="0" algn="just"/>
            <a:r>
              <a:rPr lang="es-ES" sz="2400" b="1" dirty="0">
                <a:solidFill>
                  <a:prstClr val="black"/>
                </a:solidFill>
                <a:ea typeface="Calibri" panose="020F0502020204030204" pitchFamily="34" charset="0"/>
              </a:rPr>
              <a:t>En el año 2022 se capacitó a 4045 personas del cantón Otavalo con un total de 2080 mujeres equivalente al 51% y 1965 hombres equivalente al 49%, con inducciones, charlas y cursos en temas de: elaboración de planes de emergencia, prevención de incendios, prevención en incendios forestales, charlas de gestión de riesgos, inducción con el tema plan de emergencia familiar y evacuación, primeros auxilios, uso y manejo de extintores, uso indebido de Fuegos Artificiales y charla de Equipos de Respiración Autónoma.</a:t>
            </a:r>
            <a:endParaRPr lang="es-EC" sz="2400" b="1" dirty="0">
              <a:solidFill>
                <a:prstClr val="black"/>
              </a:solidFill>
              <a:ea typeface="Calibri" panose="020F0502020204030204" pitchFamily="34" charset="0"/>
            </a:endParaRPr>
          </a:p>
        </p:txBody>
      </p:sp>
    </p:spTree>
    <p:extLst>
      <p:ext uri="{BB962C8B-B14F-4D97-AF65-F5344CB8AC3E}">
        <p14:creationId xmlns:p14="http://schemas.microsoft.com/office/powerpoint/2010/main" val="2146984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54934" y="145007"/>
            <a:ext cx="7758855"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VINCULACIÓN CON LA COMUNIDAD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6" name="Imagen 5"/>
          <p:cNvPicPr/>
          <p:nvPr/>
        </p:nvPicPr>
        <p:blipFill rotWithShape="1">
          <a:blip r:embed="rId2" cstate="print">
            <a:extLst>
              <a:ext uri="{28A0092B-C50C-407E-A947-70E740481C1C}">
                <a14:useLocalDpi xmlns:a14="http://schemas.microsoft.com/office/drawing/2010/main" val="0"/>
              </a:ext>
            </a:extLst>
          </a:blip>
          <a:srcRect l="15652" t="18015" r="32100" b="11910"/>
          <a:stretch/>
        </p:blipFill>
        <p:spPr bwMode="auto">
          <a:xfrm>
            <a:off x="386729" y="1183917"/>
            <a:ext cx="7456009" cy="4101135"/>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l="27812" t="32828" r="42797" b="42950"/>
          <a:stretch/>
        </p:blipFill>
        <p:spPr bwMode="auto">
          <a:xfrm>
            <a:off x="8229466" y="1350474"/>
            <a:ext cx="3452121" cy="1737251"/>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26935" t="49242" r="41625" b="21725"/>
          <a:stretch/>
        </p:blipFill>
        <p:spPr bwMode="auto">
          <a:xfrm>
            <a:off x="8229467" y="3289136"/>
            <a:ext cx="3452121" cy="1792818"/>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16076"/>
            <a:ext cx="12192000" cy="1453877"/>
          </a:xfrm>
          <a:prstGeom prst="rect">
            <a:avLst/>
          </a:prstGeom>
        </p:spPr>
      </p:pic>
    </p:spTree>
    <p:extLst>
      <p:ext uri="{BB962C8B-B14F-4D97-AF65-F5344CB8AC3E}">
        <p14:creationId xmlns:p14="http://schemas.microsoft.com/office/powerpoint/2010/main" val="265916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F004F6B-4D55-929D-E0BA-E81233ED4923}"/>
              </a:ext>
            </a:extLst>
          </p:cNvPr>
          <p:cNvSpPr>
            <a:spLocks noGrp="1"/>
          </p:cNvSpPr>
          <p:nvPr>
            <p:ph idx="1"/>
          </p:nvPr>
        </p:nvSpPr>
        <p:spPr>
          <a:xfrm>
            <a:off x="838200" y="392720"/>
            <a:ext cx="10515600" cy="3748975"/>
          </a:xfrm>
        </p:spPr>
        <p:txBody>
          <a:bodyPr>
            <a:normAutofit/>
          </a:bodyPr>
          <a:lstStyle/>
          <a:p>
            <a:pPr marL="0" indent="0">
              <a:buNone/>
            </a:pPr>
            <a:r>
              <a:rPr lang="es-ES" sz="2400" b="1" dirty="0"/>
              <a:t>MISIÓN</a:t>
            </a:r>
          </a:p>
          <a:p>
            <a:pPr marL="0" indent="0" algn="just">
              <a:buNone/>
            </a:pPr>
            <a:r>
              <a:rPr lang="es-ES" sz="2400" b="1" dirty="0"/>
              <a:t>“El Cuerpo de Bomberos del Cantón Otavalo, es una institución técnica de derecho público que tiene como misión salvar vidas y bienes con la atención efectiva de emergencias, fomentar una cultura de prevención para seguridad y bienestar de la Ciudadanía con personal y equipo especializado.”</a:t>
            </a:r>
          </a:p>
          <a:p>
            <a:pPr marL="0" indent="0" algn="just">
              <a:buNone/>
            </a:pPr>
            <a:endParaRPr lang="es-ES" sz="800" b="1" dirty="0"/>
          </a:p>
          <a:p>
            <a:pPr marL="0" indent="0" algn="just">
              <a:buNone/>
            </a:pPr>
            <a:r>
              <a:rPr lang="es-ES" sz="2400" b="1" dirty="0"/>
              <a:t>VISIÓN</a:t>
            </a:r>
          </a:p>
          <a:p>
            <a:pPr marL="0" indent="0" algn="just">
              <a:buNone/>
            </a:pPr>
            <a:r>
              <a:rPr lang="es-ES" sz="2400" b="1" dirty="0"/>
              <a:t>“Ser en los próximos 10 años una institución modelo, reconocida a nivel local en la prevención y atención oportuna de emergencias”</a:t>
            </a:r>
          </a:p>
          <a:p>
            <a:pPr marL="0" indent="0">
              <a:buNone/>
            </a:pPr>
            <a:endParaRPr lang="es-EC" dirty="0"/>
          </a:p>
        </p:txBody>
      </p:sp>
      <p:pic>
        <p:nvPicPr>
          <p:cNvPr id="4" name="Imagen 3">
            <a:extLst>
              <a:ext uri="{FF2B5EF4-FFF2-40B4-BE49-F238E27FC236}">
                <a16:creationId xmlns:a16="http://schemas.microsoft.com/office/drawing/2014/main" id="{522079AC-FABD-65B9-CD88-16FF68DD4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pic>
        <p:nvPicPr>
          <p:cNvPr id="5" name="Imagen 4">
            <a:extLst>
              <a:ext uri="{FF2B5EF4-FFF2-40B4-BE49-F238E27FC236}">
                <a16:creationId xmlns:a16="http://schemas.microsoft.com/office/drawing/2014/main" id="{D9B3F4F6-4C7C-169E-E107-FCADF76EFF68}"/>
              </a:ext>
            </a:extLst>
          </p:cNvPr>
          <p:cNvPicPr>
            <a:picLocks noChangeAspect="1"/>
          </p:cNvPicPr>
          <p:nvPr/>
        </p:nvPicPr>
        <p:blipFill rotWithShape="1">
          <a:blip r:embed="rId3"/>
          <a:srcRect t="3194" b="3930"/>
          <a:stretch/>
        </p:blipFill>
        <p:spPr>
          <a:xfrm>
            <a:off x="3379694" y="3761603"/>
            <a:ext cx="4735621" cy="2420471"/>
          </a:xfrm>
          <a:prstGeom prst="rect">
            <a:avLst/>
          </a:prstGeom>
        </p:spPr>
      </p:pic>
    </p:spTree>
    <p:extLst>
      <p:ext uri="{BB962C8B-B14F-4D97-AF65-F5344CB8AC3E}">
        <p14:creationId xmlns:p14="http://schemas.microsoft.com/office/powerpoint/2010/main" val="3249696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76557" y="244552"/>
            <a:ext cx="7758855"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DE VINCULACIÓN CON LA COMUNIDAD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11" name="Imagen 10" descr="D:\SECRETARIA 2023\RENDICION DE CUENTAS 2022\CAPACITACIONES A LA COMUNIDAD 2022\WhatsApp Image 2023-03-29 at 15.35.45.jpeg"/>
          <p:cNvPicPr/>
          <p:nvPr/>
        </p:nvPicPr>
        <p:blipFill rotWithShape="1">
          <a:blip r:embed="rId2" cstate="print">
            <a:extLst>
              <a:ext uri="{28A0092B-C50C-407E-A947-70E740481C1C}">
                <a14:useLocalDpi xmlns:a14="http://schemas.microsoft.com/office/drawing/2010/main" val="0"/>
              </a:ext>
            </a:extLst>
          </a:blip>
          <a:srcRect l="15263" t="44584" b="9847"/>
          <a:stretch/>
        </p:blipFill>
        <p:spPr bwMode="auto">
          <a:xfrm>
            <a:off x="5808617" y="1271153"/>
            <a:ext cx="5721531" cy="4359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01554"/>
            <a:ext cx="12192000" cy="1368400"/>
          </a:xfrm>
          <a:prstGeom prst="rect">
            <a:avLst/>
          </a:prstGeom>
        </p:spPr>
      </p:pic>
      <p:pic>
        <p:nvPicPr>
          <p:cNvPr id="4" name="Imagen 3">
            <a:extLst>
              <a:ext uri="{FF2B5EF4-FFF2-40B4-BE49-F238E27FC236}">
                <a16:creationId xmlns:a16="http://schemas.microsoft.com/office/drawing/2014/main" id="{AC79D83B-F39B-B57C-0FE1-52DFC2D2E885}"/>
              </a:ext>
            </a:extLst>
          </p:cNvPr>
          <p:cNvPicPr>
            <a:picLocks noChangeAspect="1"/>
          </p:cNvPicPr>
          <p:nvPr/>
        </p:nvPicPr>
        <p:blipFill>
          <a:blip r:embed="rId4"/>
          <a:stretch>
            <a:fillRect/>
          </a:stretch>
        </p:blipFill>
        <p:spPr>
          <a:xfrm>
            <a:off x="544193" y="1271153"/>
            <a:ext cx="4680949" cy="4359948"/>
          </a:xfrm>
          <a:prstGeom prst="rect">
            <a:avLst/>
          </a:prstGeom>
        </p:spPr>
      </p:pic>
    </p:spTree>
    <p:extLst>
      <p:ext uri="{BB962C8B-B14F-4D97-AF65-F5344CB8AC3E}">
        <p14:creationId xmlns:p14="http://schemas.microsoft.com/office/powerpoint/2010/main" val="404844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45973" y="145708"/>
            <a:ext cx="3700052"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FINANCIERA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384456721"/>
              </p:ext>
            </p:extLst>
          </p:nvPr>
        </p:nvGraphicFramePr>
        <p:xfrm>
          <a:off x="877640" y="1065248"/>
          <a:ext cx="10270463" cy="1036320"/>
        </p:xfrm>
        <a:graphic>
          <a:graphicData uri="http://schemas.openxmlformats.org/drawingml/2006/table">
            <a:tbl>
              <a:tblPr firstRow="1" firstCol="1" bandRow="1">
                <a:tableStyleId>{BDBED569-4797-4DF1-A0F4-6AAB3CD982D8}</a:tableStyleId>
              </a:tblPr>
              <a:tblGrid>
                <a:gridCol w="10270463">
                  <a:extLst>
                    <a:ext uri="{9D8B030D-6E8A-4147-A177-3AD203B41FA5}">
                      <a16:colId xmlns:a16="http://schemas.microsoft.com/office/drawing/2014/main" val="3401221130"/>
                    </a:ext>
                  </a:extLst>
                </a:gridCol>
              </a:tblGrid>
              <a:tr h="312520">
                <a:tc>
                  <a:txBody>
                    <a:bodyPr/>
                    <a:lstStyle/>
                    <a:p>
                      <a:pPr indent="-180340" algn="ctr">
                        <a:spcAft>
                          <a:spcPts val="0"/>
                        </a:spcAft>
                      </a:pPr>
                      <a:r>
                        <a:rPr lang="es-ES" sz="2400" dirty="0">
                          <a:effectLst/>
                        </a:rPr>
                        <a:t>TEMAS A RENDIR CUENTAS</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5139440"/>
                  </a:ext>
                </a:extLst>
              </a:tr>
              <a:tr h="572952">
                <a:tc>
                  <a:txBody>
                    <a:bodyPr/>
                    <a:lstStyle/>
                    <a:p>
                      <a:pPr indent="-180340" algn="just">
                        <a:spcAft>
                          <a:spcPts val="0"/>
                        </a:spcAft>
                      </a:pPr>
                      <a:r>
                        <a:rPr lang="es-ES" sz="2000" b="1" dirty="0">
                          <a:effectLst/>
                        </a:rPr>
                        <a:t>5.- Gestión Financiera</a:t>
                      </a:r>
                    </a:p>
                    <a:p>
                      <a:pPr indent="-180340" algn="just">
                        <a:spcAft>
                          <a:spcPts val="0"/>
                        </a:spcAft>
                      </a:pPr>
                      <a:r>
                        <a:rPr lang="es-ES" sz="2000" b="0" dirty="0">
                          <a:effectLst/>
                        </a:rPr>
                        <a:t>Se informe sobre la ejecución financiera POA y presupuesto de ingresos y gastos del año 2022</a:t>
                      </a:r>
                      <a:r>
                        <a:rPr lang="es-ES" sz="2400" dirty="0">
                          <a:effectLst/>
                        </a:rPr>
                        <a:t> </a:t>
                      </a:r>
                      <a:endParaRPr lang="es-EC"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0334885"/>
                  </a:ext>
                </a:extLst>
              </a:tr>
            </a:tbl>
          </a:graphicData>
        </a:graphic>
      </p:graphicFrame>
      <p:sp>
        <p:nvSpPr>
          <p:cNvPr id="4" name="Rectángulo 3"/>
          <p:cNvSpPr/>
          <p:nvPr/>
        </p:nvSpPr>
        <p:spPr>
          <a:xfrm>
            <a:off x="745880" y="2313222"/>
            <a:ext cx="4121641" cy="369332"/>
          </a:xfrm>
          <a:prstGeom prst="rect">
            <a:avLst/>
          </a:prstGeom>
        </p:spPr>
        <p:txBody>
          <a:bodyPr wrap="none">
            <a:spAutoFit/>
          </a:bodyPr>
          <a:lstStyle/>
          <a:p>
            <a:pPr indent="-900430"/>
            <a:r>
              <a:rPr lang="es-ES" b="1" dirty="0">
                <a:latin typeface="Bahnschrift Condensed" panose="020B0502040204020203" pitchFamily="34" charset="0"/>
                <a:ea typeface="Calibri" panose="020F0502020204030204" pitchFamily="34" charset="0"/>
                <a:cs typeface="Times New Roman" panose="02020603050405020304" pitchFamily="18" charset="0"/>
              </a:rPr>
              <a:t>EJECUCION PRESUPUESTARIA DE INGRESOS AÑO 2022</a:t>
            </a:r>
            <a:endParaRPr lang="es-EC" b="1" dirty="0">
              <a:latin typeface="Bahnschrift Condensed" panose="020B0502040204020203" pitchFamily="34" charset="0"/>
              <a:ea typeface="Calibri" panose="020F0502020204030204" pitchFamily="34" charset="0"/>
              <a:cs typeface="Times New Roman" panose="02020603050405020304" pitchFamily="18" charset="0"/>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t="7044"/>
          <a:stretch/>
        </p:blipFill>
        <p:spPr bwMode="auto">
          <a:xfrm>
            <a:off x="577833" y="2766741"/>
            <a:ext cx="5435039" cy="3035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52324"/>
            <a:ext cx="12192000" cy="1417629"/>
          </a:xfrm>
          <a:prstGeom prst="rect">
            <a:avLst/>
          </a:prstGeom>
        </p:spPr>
      </p:pic>
      <p:pic>
        <p:nvPicPr>
          <p:cNvPr id="5" name="Imagen 4"/>
          <p:cNvPicPr>
            <a:picLocks noChangeAspect="1"/>
          </p:cNvPicPr>
          <p:nvPr/>
        </p:nvPicPr>
        <p:blipFill>
          <a:blip r:embed="rId4"/>
          <a:stretch>
            <a:fillRect/>
          </a:stretch>
        </p:blipFill>
        <p:spPr>
          <a:xfrm>
            <a:off x="6252677" y="2497888"/>
            <a:ext cx="5583139" cy="3070249"/>
          </a:xfrm>
          <a:prstGeom prst="rect">
            <a:avLst/>
          </a:prstGeom>
        </p:spPr>
      </p:pic>
    </p:spTree>
    <p:extLst>
      <p:ext uri="{BB962C8B-B14F-4D97-AF65-F5344CB8AC3E}">
        <p14:creationId xmlns:p14="http://schemas.microsoft.com/office/powerpoint/2010/main" val="1262499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30980" y="0"/>
            <a:ext cx="3700052"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GESTIÓN FINANCIERA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195895" y="632859"/>
            <a:ext cx="3967753" cy="369332"/>
          </a:xfrm>
          <a:prstGeom prst="rect">
            <a:avLst/>
          </a:prstGeom>
        </p:spPr>
        <p:txBody>
          <a:bodyPr wrap="none">
            <a:spAutoFit/>
          </a:bodyPr>
          <a:lstStyle/>
          <a:p>
            <a:pPr indent="-900430">
              <a:spcAft>
                <a:spcPts val="0"/>
              </a:spcAft>
            </a:pPr>
            <a:r>
              <a:rPr lang="es-ES" b="1" dirty="0">
                <a:latin typeface="Bahnschrift Condensed" panose="020B0502040204020203" pitchFamily="34" charset="0"/>
                <a:ea typeface="Calibri" panose="020F0502020204030204" pitchFamily="34" charset="0"/>
                <a:cs typeface="Times New Roman" panose="02020603050405020304" pitchFamily="18" charset="0"/>
              </a:rPr>
              <a:t>EJECUCIÓN PRESUPUESTARIA DE GASTOS AÑO 2022</a:t>
            </a:r>
            <a:endParaRPr lang="es-EC" b="1" dirty="0">
              <a:latin typeface="Bahnschrift Condensed" panose="020B0502040204020203"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15884" y="1232680"/>
            <a:ext cx="6425734" cy="3788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9750"/>
            <a:ext cx="12192000" cy="1444633"/>
          </a:xfrm>
          <a:prstGeom prst="rect">
            <a:avLst/>
          </a:prstGeom>
        </p:spPr>
      </p:pic>
      <p:pic>
        <p:nvPicPr>
          <p:cNvPr id="4" name="Imagen 3"/>
          <p:cNvPicPr>
            <a:picLocks noChangeAspect="1"/>
          </p:cNvPicPr>
          <p:nvPr/>
        </p:nvPicPr>
        <p:blipFill>
          <a:blip r:embed="rId4"/>
          <a:stretch>
            <a:fillRect/>
          </a:stretch>
        </p:blipFill>
        <p:spPr>
          <a:xfrm>
            <a:off x="6966065" y="707886"/>
            <a:ext cx="4962698" cy="4872718"/>
          </a:xfrm>
          <a:prstGeom prst="rect">
            <a:avLst/>
          </a:prstGeom>
        </p:spPr>
      </p:pic>
    </p:spTree>
    <p:extLst>
      <p:ext uri="{BB962C8B-B14F-4D97-AF65-F5344CB8AC3E}">
        <p14:creationId xmlns:p14="http://schemas.microsoft.com/office/powerpoint/2010/main" val="140454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4203" y="126580"/>
            <a:ext cx="5163593"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PROCESOS DE CONTRATACIÓN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796202442"/>
              </p:ext>
            </p:extLst>
          </p:nvPr>
        </p:nvGraphicFramePr>
        <p:xfrm>
          <a:off x="1059872" y="1032595"/>
          <a:ext cx="10072256" cy="1463040"/>
        </p:xfrm>
        <a:graphic>
          <a:graphicData uri="http://schemas.openxmlformats.org/drawingml/2006/table">
            <a:tbl>
              <a:tblPr firstRow="1" firstCol="1" bandRow="1">
                <a:tableStyleId>{BDBED569-4797-4DF1-A0F4-6AAB3CD982D8}</a:tableStyleId>
              </a:tblPr>
              <a:tblGrid>
                <a:gridCol w="10072256">
                  <a:extLst>
                    <a:ext uri="{9D8B030D-6E8A-4147-A177-3AD203B41FA5}">
                      <a16:colId xmlns:a16="http://schemas.microsoft.com/office/drawing/2014/main" val="2637730667"/>
                    </a:ext>
                  </a:extLst>
                </a:gridCol>
              </a:tblGrid>
              <a:tr h="363073">
                <a:tc>
                  <a:txBody>
                    <a:bodyPr/>
                    <a:lstStyle/>
                    <a:p>
                      <a:pPr indent="-180340" algn="ctr">
                        <a:spcAft>
                          <a:spcPts val="0"/>
                        </a:spcAft>
                      </a:pPr>
                      <a:r>
                        <a:rPr lang="es-ES" sz="2400" dirty="0">
                          <a:effectLst/>
                        </a:rPr>
                        <a:t>TEMAS A RENDIR CUENTAS</a:t>
                      </a:r>
                      <a:endPar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3138810"/>
                  </a:ext>
                </a:extLst>
              </a:tr>
              <a:tr h="1016606">
                <a:tc>
                  <a:txBody>
                    <a:bodyPr/>
                    <a:lstStyle/>
                    <a:p>
                      <a:pPr indent="-180340" algn="just">
                        <a:spcAft>
                          <a:spcPts val="0"/>
                        </a:spcAft>
                      </a:pPr>
                      <a:r>
                        <a:rPr lang="es-ES" sz="2400" b="1" dirty="0">
                          <a:effectLst/>
                        </a:rPr>
                        <a:t>6.- Procesos de Contratación</a:t>
                      </a:r>
                    </a:p>
                    <a:p>
                      <a:pPr indent="-180340" algn="just">
                        <a:spcAft>
                          <a:spcPts val="0"/>
                        </a:spcAft>
                      </a:pPr>
                      <a:r>
                        <a:rPr lang="es-ES" sz="2400" b="0" dirty="0">
                          <a:effectLst/>
                        </a:rPr>
                        <a:t>Se dé a conocer a la ciudadanía sobre los procesos de contratación que se han realizado para el equipamiento al servicio de la ciudadanía en el año 2022</a:t>
                      </a:r>
                      <a:endParaRPr lang="es-EC" sz="2400" b="0" dirty="0">
                        <a:effectLst/>
                      </a:endParaRPr>
                    </a:p>
                  </a:txBody>
                  <a:tcPr marL="68580" marR="68580" marT="0" marB="0"/>
                </a:tc>
                <a:extLst>
                  <a:ext uri="{0D108BD9-81ED-4DB2-BD59-A6C34878D82A}">
                    <a16:rowId xmlns:a16="http://schemas.microsoft.com/office/drawing/2014/main" val="455857856"/>
                  </a:ext>
                </a:extLst>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graphicFrame>
        <p:nvGraphicFramePr>
          <p:cNvPr id="6" name="Tabla 5">
            <a:extLst>
              <a:ext uri="{FF2B5EF4-FFF2-40B4-BE49-F238E27FC236}">
                <a16:creationId xmlns:a16="http://schemas.microsoft.com/office/drawing/2014/main" id="{4D20CF2D-1A2D-72CE-A6AD-A03EFB154EED}"/>
              </a:ext>
            </a:extLst>
          </p:cNvPr>
          <p:cNvGraphicFramePr>
            <a:graphicFrameLocks noGrp="1"/>
          </p:cNvGraphicFramePr>
          <p:nvPr>
            <p:extLst>
              <p:ext uri="{D42A27DB-BD31-4B8C-83A1-F6EECF244321}">
                <p14:modId xmlns:p14="http://schemas.microsoft.com/office/powerpoint/2010/main" val="1054479140"/>
              </p:ext>
            </p:extLst>
          </p:nvPr>
        </p:nvGraphicFramePr>
        <p:xfrm>
          <a:off x="480833" y="2529930"/>
          <a:ext cx="11230332" cy="3157082"/>
        </p:xfrm>
        <a:graphic>
          <a:graphicData uri="http://schemas.openxmlformats.org/drawingml/2006/table">
            <a:tbl>
              <a:tblPr firstRow="1" firstCol="1" bandRow="1">
                <a:tableStyleId>{BDBED569-4797-4DF1-A0F4-6AAB3CD982D8}</a:tableStyleId>
              </a:tblPr>
              <a:tblGrid>
                <a:gridCol w="3790828">
                  <a:extLst>
                    <a:ext uri="{9D8B030D-6E8A-4147-A177-3AD203B41FA5}">
                      <a16:colId xmlns:a16="http://schemas.microsoft.com/office/drawing/2014/main" val="2244187682"/>
                    </a:ext>
                  </a:extLst>
                </a:gridCol>
                <a:gridCol w="3080049">
                  <a:extLst>
                    <a:ext uri="{9D8B030D-6E8A-4147-A177-3AD203B41FA5}">
                      <a16:colId xmlns:a16="http://schemas.microsoft.com/office/drawing/2014/main" val="2394155702"/>
                    </a:ext>
                  </a:extLst>
                </a:gridCol>
                <a:gridCol w="4359455">
                  <a:extLst>
                    <a:ext uri="{9D8B030D-6E8A-4147-A177-3AD203B41FA5}">
                      <a16:colId xmlns:a16="http://schemas.microsoft.com/office/drawing/2014/main" val="1083540740"/>
                    </a:ext>
                  </a:extLst>
                </a:gridCol>
              </a:tblGrid>
              <a:tr h="741213">
                <a:tc>
                  <a:txBody>
                    <a:bodyPr/>
                    <a:lstStyle/>
                    <a:p>
                      <a:pPr marL="0" indent="-180340" algn="ctr" defTabSz="914400" rtl="0" eaLnBrk="1" latinLnBrk="0" hangingPunct="1">
                        <a:spcAft>
                          <a:spcPts val="0"/>
                        </a:spcAft>
                      </a:pPr>
                      <a:r>
                        <a:rPr lang="es-EC" sz="2000" kern="1200" dirty="0">
                          <a:effectLst/>
                        </a:rPr>
                        <a:t>TIPO DE CONTRATACIÓN</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Número Total </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Valor Total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137877566"/>
                  </a:ext>
                </a:extLst>
              </a:tr>
              <a:tr h="409000">
                <a:tc>
                  <a:txBody>
                    <a:bodyPr/>
                    <a:lstStyle/>
                    <a:p>
                      <a:pPr marL="0" indent="-180340" algn="just" defTabSz="914400" rtl="0" eaLnBrk="1" latinLnBrk="0" hangingPunct="1">
                        <a:spcAft>
                          <a:spcPts val="0"/>
                        </a:spcAft>
                      </a:pPr>
                      <a:r>
                        <a:rPr lang="es-EC" sz="2000" kern="1200" dirty="0">
                          <a:effectLst/>
                        </a:rPr>
                        <a:t>Ínfima Cuantía</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73</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                   79.800,58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01473792"/>
                  </a:ext>
                </a:extLst>
              </a:tr>
              <a:tr h="409000">
                <a:tc>
                  <a:txBody>
                    <a:bodyPr/>
                    <a:lstStyle/>
                    <a:p>
                      <a:pPr marL="0" indent="-180340" algn="just" defTabSz="914400" rtl="0" eaLnBrk="1" latinLnBrk="0" hangingPunct="1">
                        <a:spcAft>
                          <a:spcPts val="0"/>
                        </a:spcAft>
                      </a:pPr>
                      <a:r>
                        <a:rPr lang="es-EC" sz="2000" kern="1200" dirty="0">
                          <a:effectLst/>
                        </a:rPr>
                        <a:t>Licitación</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2</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                   52.827,67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612104465"/>
                  </a:ext>
                </a:extLst>
              </a:tr>
              <a:tr h="779869">
                <a:tc>
                  <a:txBody>
                    <a:bodyPr/>
                    <a:lstStyle/>
                    <a:p>
                      <a:pPr marL="0" indent="-180340" algn="just" defTabSz="914400" rtl="0" eaLnBrk="1" latinLnBrk="0" hangingPunct="1">
                        <a:spcAft>
                          <a:spcPts val="0"/>
                        </a:spcAft>
                      </a:pPr>
                      <a:r>
                        <a:rPr lang="es-EC" sz="2000" kern="1200">
                          <a:effectLst/>
                        </a:rPr>
                        <a:t>Subasta Inversa Electrónica</a:t>
                      </a:r>
                      <a:endParaRPr lang="es-EC" sz="2000" b="1" kern="120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4</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                 118.218,40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404039038"/>
                  </a:ext>
                </a:extLst>
              </a:tr>
              <a:tr h="409000">
                <a:tc>
                  <a:txBody>
                    <a:bodyPr/>
                    <a:lstStyle/>
                    <a:p>
                      <a:pPr marL="0" indent="-180340" algn="just" defTabSz="914400" rtl="0" eaLnBrk="1" latinLnBrk="0" hangingPunct="1">
                        <a:spcAft>
                          <a:spcPts val="0"/>
                        </a:spcAft>
                      </a:pPr>
                      <a:r>
                        <a:rPr lang="es-EC" sz="2000" kern="1200" dirty="0">
                          <a:effectLst/>
                        </a:rPr>
                        <a:t>Menor Cuantía</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2</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                   40.101,77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74169981"/>
                  </a:ext>
                </a:extLst>
              </a:tr>
              <a:tr h="409000">
                <a:tc>
                  <a:txBody>
                    <a:bodyPr/>
                    <a:lstStyle/>
                    <a:p>
                      <a:pPr marL="0" indent="-180340" algn="just" defTabSz="914400" rtl="0" eaLnBrk="1" latinLnBrk="0" hangingPunct="1">
                        <a:spcAft>
                          <a:spcPts val="0"/>
                        </a:spcAft>
                      </a:pPr>
                      <a:r>
                        <a:rPr lang="es-EC" sz="2000" kern="1200">
                          <a:effectLst/>
                        </a:rPr>
                        <a:t>Catálogo Electrónico</a:t>
                      </a:r>
                      <a:endParaRPr lang="es-EC" sz="2000" b="1" kern="120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67</a:t>
                      </a:r>
                      <a:endParaRPr lang="es-EC" sz="2000" b="1" kern="1200" dirty="0">
                        <a:solidFill>
                          <a:schemeClr val="tx1"/>
                        </a:solidFill>
                        <a:effectLst/>
                        <a:latin typeface="+mn-lt"/>
                        <a:ea typeface="+mn-ea"/>
                        <a:cs typeface="+mn-cs"/>
                      </a:endParaRPr>
                    </a:p>
                  </a:txBody>
                  <a:tcPr marL="68580" marR="68580" marT="0" marB="0" anchor="ctr"/>
                </a:tc>
                <a:tc>
                  <a:txBody>
                    <a:bodyPr/>
                    <a:lstStyle/>
                    <a:p>
                      <a:pPr marL="0" indent="-180340" algn="ctr" defTabSz="914400" rtl="0" eaLnBrk="1" latinLnBrk="0" hangingPunct="1">
                        <a:spcAft>
                          <a:spcPts val="0"/>
                        </a:spcAft>
                      </a:pPr>
                      <a:r>
                        <a:rPr lang="es-EC" sz="2000" kern="1200" dirty="0">
                          <a:effectLst/>
                        </a:rPr>
                        <a:t>                   48.977,94 </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494816954"/>
                  </a:ext>
                </a:extLst>
              </a:tr>
            </a:tbl>
          </a:graphicData>
        </a:graphic>
      </p:graphicFrame>
    </p:spTree>
    <p:extLst>
      <p:ext uri="{BB962C8B-B14F-4D97-AF65-F5344CB8AC3E}">
        <p14:creationId xmlns:p14="http://schemas.microsoft.com/office/powerpoint/2010/main" val="4278429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4203" y="541558"/>
            <a:ext cx="5163593"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PROCESOS DE CONTRATACIÓN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50030"/>
            <a:ext cx="12192000" cy="1461397"/>
          </a:xfrm>
          <a:prstGeom prst="rect">
            <a:avLst/>
          </a:prstGeom>
        </p:spPr>
      </p:pic>
      <p:pic>
        <p:nvPicPr>
          <p:cNvPr id="4" name="Imagen 3">
            <a:extLst>
              <a:ext uri="{FF2B5EF4-FFF2-40B4-BE49-F238E27FC236}">
                <a16:creationId xmlns:a16="http://schemas.microsoft.com/office/drawing/2014/main" id="{ED303B7E-C03A-78F5-45DE-B1DAAC822582}"/>
              </a:ext>
            </a:extLst>
          </p:cNvPr>
          <p:cNvPicPr>
            <a:picLocks noChangeAspect="1"/>
          </p:cNvPicPr>
          <p:nvPr/>
        </p:nvPicPr>
        <p:blipFill>
          <a:blip r:embed="rId3"/>
          <a:stretch>
            <a:fillRect/>
          </a:stretch>
        </p:blipFill>
        <p:spPr>
          <a:xfrm>
            <a:off x="2170870" y="1538156"/>
            <a:ext cx="7850259" cy="4583464"/>
          </a:xfrm>
          <a:prstGeom prst="rect">
            <a:avLst/>
          </a:prstGeom>
        </p:spPr>
      </p:pic>
    </p:spTree>
    <p:extLst>
      <p:ext uri="{BB962C8B-B14F-4D97-AF65-F5344CB8AC3E}">
        <p14:creationId xmlns:p14="http://schemas.microsoft.com/office/powerpoint/2010/main" val="393395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4203" y="238458"/>
            <a:ext cx="5163593"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PROCESOS DE CONTRATACIÓN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6" name="Imagen 5" descr="C:\Users\SUPERTRONICA\Downloads\WhatsApp Image 2023-04-21 at 16.12.34.jpeg"/>
          <p:cNvPicPr/>
          <p:nvPr/>
        </p:nvPicPr>
        <p:blipFill rotWithShape="1">
          <a:blip r:embed="rId2" cstate="print">
            <a:extLst>
              <a:ext uri="{28A0092B-C50C-407E-A947-70E740481C1C}">
                <a14:useLocalDpi xmlns:a14="http://schemas.microsoft.com/office/drawing/2010/main" val="0"/>
              </a:ext>
            </a:extLst>
          </a:blip>
          <a:srcRect t="34989"/>
          <a:stretch/>
        </p:blipFill>
        <p:spPr bwMode="auto">
          <a:xfrm>
            <a:off x="6320443" y="1186830"/>
            <a:ext cx="5274533" cy="3024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7" name="Imagen 6" descr="C:\Users\SUPERTRONICA\Downloads\WhatsApp Image 2023-04-21 at 16.40.14.jpeg"/>
          <p:cNvPicPr/>
          <p:nvPr/>
        </p:nvPicPr>
        <p:blipFill>
          <a:blip r:embed="rId3">
            <a:extLst>
              <a:ext uri="{28A0092B-C50C-407E-A947-70E740481C1C}">
                <a14:useLocalDpi xmlns:a14="http://schemas.microsoft.com/office/drawing/2010/main" val="0"/>
              </a:ext>
            </a:extLst>
          </a:blip>
          <a:srcRect/>
          <a:stretch>
            <a:fillRect/>
          </a:stretch>
        </p:blipFill>
        <p:spPr bwMode="auto">
          <a:xfrm>
            <a:off x="486087" y="1222754"/>
            <a:ext cx="5385472" cy="298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07424"/>
            <a:ext cx="12192000" cy="1462529"/>
          </a:xfrm>
          <a:prstGeom prst="rect">
            <a:avLst/>
          </a:prstGeom>
        </p:spPr>
      </p:pic>
      <p:sp>
        <p:nvSpPr>
          <p:cNvPr id="3" name="Rectángulo 2"/>
          <p:cNvSpPr/>
          <p:nvPr/>
        </p:nvSpPr>
        <p:spPr>
          <a:xfrm>
            <a:off x="726622" y="4726567"/>
            <a:ext cx="5187142" cy="1359090"/>
          </a:xfrm>
          <a:prstGeom prst="rect">
            <a:avLst/>
          </a:prstGeom>
        </p:spPr>
        <p:txBody>
          <a:bodyPr wrap="square">
            <a:spAutoFit/>
          </a:bodyPr>
          <a:lstStyle/>
          <a:p>
            <a:pPr algn="ctr">
              <a:lnSpc>
                <a:spcPct val="107000"/>
              </a:lnSpc>
              <a:spcAft>
                <a:spcPts val="0"/>
              </a:spcAft>
            </a:pPr>
            <a:r>
              <a:rPr lang="es-EC" b="1" dirty="0">
                <a:latin typeface="Calibri" panose="020F0502020204030204" pitchFamily="34" charset="0"/>
                <a:ea typeface="Calibri" panose="020F0502020204030204" pitchFamily="34" charset="0"/>
                <a:cs typeface="Times New Roman" panose="02020603050405020304" pitchFamily="18" charset="0"/>
              </a:rPr>
              <a:t>25 TRAJES DE PROTECCION PARA INCENDIOS FORESTALES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b="1" dirty="0">
                <a:latin typeface="Calibri" panose="020F0502020204030204" pitchFamily="34" charset="0"/>
                <a:ea typeface="Calibri" panose="020F0502020204030204" pitchFamily="34" charset="0"/>
                <a:cs typeface="Times New Roman" panose="02020603050405020304" pitchFamily="18" charset="0"/>
              </a:rPr>
              <a:t>INVERSIÓN $ 31.220,00 INCLUIDO IVA</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2400" b="1" dirty="0">
                <a:latin typeface="Calibri" panose="020F0502020204030204" pitchFamily="34" charset="0"/>
                <a:ea typeface="Calibri" panose="020F0502020204030204" pitchFamily="34" charset="0"/>
                <a:cs typeface="Times New Roman" panose="02020603050405020304" pitchFamily="18" charset="0"/>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6278237" y="4695023"/>
            <a:ext cx="5358941" cy="671915"/>
          </a:xfrm>
          <a:prstGeom prst="rect">
            <a:avLst/>
          </a:prstGeom>
        </p:spPr>
        <p:txBody>
          <a:bodyPr wrap="square">
            <a:spAutoFit/>
          </a:bodyPr>
          <a:lstStyle/>
          <a:p>
            <a:pPr algn="ctr">
              <a:lnSpc>
                <a:spcPct val="107000"/>
              </a:lnSpc>
              <a:spcAft>
                <a:spcPts val="0"/>
              </a:spcAft>
            </a:pPr>
            <a:r>
              <a:rPr lang="es-EC" b="1" dirty="0">
                <a:latin typeface="Calibri" panose="020F0502020204030204" pitchFamily="34" charset="0"/>
                <a:ea typeface="Calibri" panose="020F0502020204030204" pitchFamily="34" charset="0"/>
                <a:cs typeface="Times New Roman" panose="02020603050405020304" pitchFamily="18" charset="0"/>
              </a:rPr>
              <a:t>8 BOMBAS DE SUCCIÓN FLOTANTES</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b="1" dirty="0">
                <a:latin typeface="Calibri" panose="020F0502020204030204" pitchFamily="34" charset="0"/>
                <a:ea typeface="Calibri" panose="020F0502020204030204" pitchFamily="34" charset="0"/>
                <a:cs typeface="Times New Roman" panose="02020603050405020304" pitchFamily="18" charset="0"/>
              </a:rPr>
              <a:t>INVERSIÓN $ 29.008,00 INCLUIDO IVA</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544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14203" y="325780"/>
            <a:ext cx="5163593"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PROCESOS DE CONTRATACIÓN </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9" name="Imagen 8" descr="C:\Users\SUPERTRONICA\Downloads\WhatsApp Image 2023-04-21 at 16.41.46.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368" y="1444625"/>
            <a:ext cx="6441162" cy="396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74660"/>
            <a:ext cx="12192000" cy="1395294"/>
          </a:xfrm>
          <a:prstGeom prst="rect">
            <a:avLst/>
          </a:prstGeom>
        </p:spPr>
      </p:pic>
      <p:sp>
        <p:nvSpPr>
          <p:cNvPr id="3" name="Rectángulo 2"/>
          <p:cNvSpPr/>
          <p:nvPr/>
        </p:nvSpPr>
        <p:spPr>
          <a:xfrm>
            <a:off x="7778670" y="2131232"/>
            <a:ext cx="4011665" cy="2445862"/>
          </a:xfrm>
          <a:prstGeom prst="rect">
            <a:avLst/>
          </a:prstGeom>
        </p:spPr>
        <p:txBody>
          <a:bodyPr wrap="square">
            <a:spAutoFit/>
          </a:bodyPr>
          <a:lstStyle/>
          <a:p>
            <a:pPr algn="ctr">
              <a:lnSpc>
                <a:spcPct val="107000"/>
              </a:lnSpc>
              <a:spcAft>
                <a:spcPts val="0"/>
              </a:spcAft>
            </a:pPr>
            <a:r>
              <a:rPr lang="es-EC" sz="2400" b="1" dirty="0">
                <a:latin typeface="Calibri" panose="020F0502020204030204" pitchFamily="34" charset="0"/>
                <a:ea typeface="Calibri" panose="020F0502020204030204" pitchFamily="34" charset="0"/>
                <a:cs typeface="Times New Roman" panose="02020603050405020304" pitchFamily="18" charset="0"/>
              </a:rPr>
              <a:t>1 CAMIONTEA ATAQUE RÁPIDO PARA COMBATE DE INCENDIOS </a:t>
            </a:r>
          </a:p>
          <a:p>
            <a:pPr algn="ctr">
              <a:lnSpc>
                <a:spcPct val="107000"/>
              </a:lnSpc>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2400" b="1" dirty="0">
                <a:latin typeface="Calibri" panose="020F0502020204030204" pitchFamily="34" charset="0"/>
                <a:ea typeface="Calibri" panose="020F0502020204030204" pitchFamily="34" charset="0"/>
                <a:cs typeface="Times New Roman" panose="02020603050405020304" pitchFamily="18" charset="0"/>
              </a:rPr>
              <a:t>INVERSIÓN $ 28.988,96 INCLUIDO IVA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22750887-F1FA-8ED8-78F4-2CB3B78B024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82000"/>
                    </a14:imgEffect>
                  </a14:imgLayer>
                </a14:imgProps>
              </a:ext>
            </a:extLst>
          </a:blip>
          <a:stretch>
            <a:fillRect/>
          </a:stretch>
        </p:blipFill>
        <p:spPr>
          <a:xfrm>
            <a:off x="696686" y="1294951"/>
            <a:ext cx="7081985" cy="4261118"/>
          </a:xfrm>
          <a:prstGeom prst="rect">
            <a:avLst/>
          </a:prstGeom>
        </p:spPr>
      </p:pic>
    </p:spTree>
    <p:extLst>
      <p:ext uri="{BB962C8B-B14F-4D97-AF65-F5344CB8AC3E}">
        <p14:creationId xmlns:p14="http://schemas.microsoft.com/office/powerpoint/2010/main" val="354304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lnSpc>
                <a:spcPct val="107000"/>
              </a:lnSpc>
              <a:spcAft>
                <a:spcPts val="0"/>
              </a:spcAft>
            </a:pPr>
            <a:r>
              <a:rPr lang="es-EC" sz="2800" b="1" dirty="0">
                <a:latin typeface="Calibri" panose="020F0502020204030204" pitchFamily="34" charset="0"/>
                <a:ea typeface="Calibri" panose="020F0502020204030204" pitchFamily="34" charset="0"/>
                <a:cs typeface="Times New Roman" panose="02020603050405020304" pitchFamily="18" charset="0"/>
              </a:rPr>
              <a:t>APROBACIÓN DE PLANOS PARA LA CONSTRUCCIÓN DE LA NUEVA ESTACIÓN DE BOMBEROS DEL CANTÓN OTAVALO</a:t>
            </a:r>
            <a:br>
              <a:rPr lang="en-US" sz="2800" b="1" dirty="0">
                <a:latin typeface="Calibri" panose="020F0502020204030204" pitchFamily="34" charset="0"/>
                <a:ea typeface="Calibri" panose="020F0502020204030204" pitchFamily="34" charset="0"/>
                <a:cs typeface="Times New Roman" panose="02020603050405020304" pitchFamily="18" charset="0"/>
              </a:rPr>
            </a:br>
            <a:endParaRPr lang="es-EC" sz="2800" b="1" dirty="0"/>
          </a:p>
        </p:txBody>
      </p:sp>
      <p:pic>
        <p:nvPicPr>
          <p:cNvPr id="11" name="Imagen 10"/>
          <p:cNvPicPr>
            <a:picLocks noChangeAspect="1"/>
          </p:cNvPicPr>
          <p:nvPr/>
        </p:nvPicPr>
        <p:blipFill rotWithShape="1">
          <a:blip r:embed="rId2"/>
          <a:srcRect l="11100" t="20046" r="34483" b="40858"/>
          <a:stretch/>
        </p:blipFill>
        <p:spPr>
          <a:xfrm>
            <a:off x="426720" y="1235557"/>
            <a:ext cx="11338560" cy="4386885"/>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spTree>
    <p:extLst>
      <p:ext uri="{BB962C8B-B14F-4D97-AF65-F5344CB8AC3E}">
        <p14:creationId xmlns:p14="http://schemas.microsoft.com/office/powerpoint/2010/main" val="396781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B928F9F-BA1A-CE9D-3B33-25A4C9D38760}"/>
              </a:ext>
            </a:extLst>
          </p:cNvPr>
          <p:cNvGraphicFramePr>
            <a:graphicFrameLocks noGrp="1"/>
          </p:cNvGraphicFramePr>
          <p:nvPr>
            <p:extLst>
              <p:ext uri="{D42A27DB-BD31-4B8C-83A1-F6EECF244321}">
                <p14:modId xmlns:p14="http://schemas.microsoft.com/office/powerpoint/2010/main" val="2616444820"/>
              </p:ext>
            </p:extLst>
          </p:nvPr>
        </p:nvGraphicFramePr>
        <p:xfrm>
          <a:off x="654131" y="1185529"/>
          <a:ext cx="5033975" cy="5402147"/>
        </p:xfrm>
        <a:graphic>
          <a:graphicData uri="http://schemas.openxmlformats.org/drawingml/2006/table">
            <a:tbl>
              <a:tblPr firstRow="1" firstCol="1" bandRow="1">
                <a:tableStyleId>{BDBED569-4797-4DF1-A0F4-6AAB3CD982D8}</a:tableStyleId>
              </a:tblPr>
              <a:tblGrid>
                <a:gridCol w="5033975">
                  <a:extLst>
                    <a:ext uri="{9D8B030D-6E8A-4147-A177-3AD203B41FA5}">
                      <a16:colId xmlns:a16="http://schemas.microsoft.com/office/drawing/2014/main" val="2244187682"/>
                    </a:ext>
                  </a:extLst>
                </a:gridCol>
              </a:tblGrid>
              <a:tr h="457451">
                <a:tc>
                  <a:txBody>
                    <a:bodyPr/>
                    <a:lstStyle/>
                    <a:p>
                      <a:pPr marL="0" indent="-180340" algn="ctr" defTabSz="914400" rtl="0" eaLnBrk="1" latinLnBrk="0" hangingPunct="1">
                        <a:spcAft>
                          <a:spcPts val="0"/>
                        </a:spcAft>
                      </a:pPr>
                      <a:r>
                        <a:rPr lang="es-EC" sz="2000" kern="1200" dirty="0">
                          <a:effectLst/>
                        </a:rPr>
                        <a:t>INSTITUCIONES</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137877566"/>
                  </a:ext>
                </a:extLst>
              </a:tr>
              <a:tr h="372696">
                <a:tc>
                  <a:txBody>
                    <a:bodyPr/>
                    <a:lstStyle/>
                    <a:p>
                      <a:pPr marL="0" indent="-180340" algn="just" defTabSz="914400" rtl="0" eaLnBrk="1" latinLnBrk="0" hangingPunct="1">
                        <a:spcAft>
                          <a:spcPts val="0"/>
                        </a:spcAft>
                      </a:pPr>
                      <a:r>
                        <a:rPr lang="pt-BR" sz="2000" kern="1200" dirty="0">
                          <a:effectLst/>
                        </a:rPr>
                        <a:t>Empresa Eléctrica Regional Norte S.A. “EMELNORTE”</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01473792"/>
                  </a:ext>
                </a:extLst>
              </a:tr>
              <a:tr h="372696">
                <a:tc>
                  <a:txBody>
                    <a:bodyPr/>
                    <a:lstStyle/>
                    <a:p>
                      <a:pPr marL="0" indent="-180340" algn="just" defTabSz="914400" rtl="0" eaLnBrk="1" latinLnBrk="0" hangingPunct="1">
                        <a:spcAft>
                          <a:spcPts val="0"/>
                        </a:spcAft>
                      </a:pPr>
                      <a:r>
                        <a:rPr lang="es-ES" sz="2000" kern="1200" dirty="0">
                          <a:effectLst/>
                        </a:rPr>
                        <a:t>Cuerpo de Bomberos de Rumiñahui.</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612104465"/>
                  </a:ext>
                </a:extLst>
              </a:tr>
              <a:tr h="581436">
                <a:tc>
                  <a:txBody>
                    <a:bodyPr/>
                    <a:lstStyle/>
                    <a:p>
                      <a:pPr marL="0" indent="-180340" algn="just" defTabSz="914400" rtl="0" eaLnBrk="1" latinLnBrk="0" hangingPunct="1">
                        <a:spcAft>
                          <a:spcPts val="0"/>
                        </a:spcAft>
                      </a:pPr>
                      <a:r>
                        <a:rPr lang="es-ES" sz="2000" kern="1200" dirty="0">
                          <a:effectLst/>
                        </a:rPr>
                        <a:t>Cuerpo de Bomberos del Gobierno Autónomo Descentralizado Municipal del Cantón Riobamba.</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404039038"/>
                  </a:ext>
                </a:extLst>
              </a:tr>
              <a:tr h="372696">
                <a:tc>
                  <a:txBody>
                    <a:bodyPr/>
                    <a:lstStyle/>
                    <a:p>
                      <a:pPr marL="0" indent="-180340" algn="just" defTabSz="914400" rtl="0" eaLnBrk="1" latinLnBrk="0" hangingPunct="1">
                        <a:spcAft>
                          <a:spcPts val="0"/>
                        </a:spcAft>
                      </a:pPr>
                      <a:r>
                        <a:rPr lang="es-EC" sz="2000" kern="1200" dirty="0">
                          <a:effectLst/>
                        </a:rPr>
                        <a:t>Benemérito Cuerpo de Bomberos de Guayaquil</a:t>
                      </a: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74169981"/>
                  </a:ext>
                </a:extLst>
              </a:tr>
              <a:tr h="581436">
                <a:tc>
                  <a:txBody>
                    <a:bodyPr/>
                    <a:lstStyle/>
                    <a:p>
                      <a:pPr marL="0" indent="-180340" algn="just" defTabSz="914400" rtl="0" eaLnBrk="1" latinLnBrk="0" hangingPunct="1">
                        <a:spcAft>
                          <a:spcPts val="0"/>
                        </a:spcAft>
                      </a:pPr>
                      <a:r>
                        <a:rPr lang="es-EC" sz="2000" b="1" kern="1200" dirty="0">
                          <a:solidFill>
                            <a:schemeClr val="tx1"/>
                          </a:solidFill>
                          <a:effectLst/>
                          <a:latin typeface="+mn-lt"/>
                          <a:ea typeface="+mn-ea"/>
                          <a:cs typeface="+mn-cs"/>
                        </a:rPr>
                        <a:t>Gobierno Autónomo Descentralizado Provincial de Imbabura.</a:t>
                      </a:r>
                    </a:p>
                  </a:txBody>
                  <a:tcPr marL="68580" marR="68580" marT="0" marB="0" anchor="ctr"/>
                </a:tc>
                <a:extLst>
                  <a:ext uri="{0D108BD9-81ED-4DB2-BD59-A6C34878D82A}">
                    <a16:rowId xmlns:a16="http://schemas.microsoft.com/office/drawing/2014/main" val="3494816954"/>
                  </a:ext>
                </a:extLst>
              </a:tr>
              <a:tr h="372696">
                <a:tc>
                  <a:txBody>
                    <a:bodyPr/>
                    <a:lstStyle/>
                    <a:p>
                      <a:pPr marL="0" indent="-180340" algn="just" defTabSz="914400" rtl="0" eaLnBrk="1" latinLnBrk="0" hangingPunct="1">
                        <a:spcAft>
                          <a:spcPts val="0"/>
                        </a:spcAft>
                      </a:pPr>
                      <a:r>
                        <a:rPr lang="es-EC" sz="2000" b="1" kern="1200" dirty="0">
                          <a:solidFill>
                            <a:schemeClr val="tx1"/>
                          </a:solidFill>
                          <a:effectLst/>
                          <a:latin typeface="+mn-lt"/>
                          <a:ea typeface="+mn-ea"/>
                          <a:cs typeface="+mn-cs"/>
                        </a:rPr>
                        <a:t>Benemérito Cuerpo de Bomberos de Guayaquil</a:t>
                      </a:r>
                    </a:p>
                  </a:txBody>
                  <a:tcPr marL="68580" marR="68580" marT="0" marB="0" anchor="ctr"/>
                </a:tc>
                <a:extLst>
                  <a:ext uri="{0D108BD9-81ED-4DB2-BD59-A6C34878D82A}">
                    <a16:rowId xmlns:a16="http://schemas.microsoft.com/office/drawing/2014/main" val="2989972801"/>
                  </a:ext>
                </a:extLst>
              </a:tr>
              <a:tr h="581436">
                <a:tc>
                  <a:txBody>
                    <a:bodyPr/>
                    <a:lstStyle/>
                    <a:p>
                      <a:pPr marL="0" indent="-180340" algn="just" defTabSz="914400" rtl="0" eaLnBrk="1" latinLnBrk="0" hangingPunct="1">
                        <a:spcAft>
                          <a:spcPts val="0"/>
                        </a:spcAft>
                      </a:pPr>
                      <a:r>
                        <a:rPr lang="es-EC" sz="2000" b="1" kern="1200" dirty="0">
                          <a:solidFill>
                            <a:schemeClr val="tx1"/>
                          </a:solidFill>
                          <a:effectLst/>
                          <a:latin typeface="+mn-lt"/>
                          <a:ea typeface="+mn-ea"/>
                          <a:cs typeface="+mn-cs"/>
                        </a:rPr>
                        <a:t>Benemérito Cuerpo de Bomberos de Bomberos de Cali</a:t>
                      </a:r>
                    </a:p>
                  </a:txBody>
                  <a:tcPr marL="68580" marR="68580" marT="0" marB="0" anchor="ctr"/>
                </a:tc>
                <a:extLst>
                  <a:ext uri="{0D108BD9-81ED-4DB2-BD59-A6C34878D82A}">
                    <a16:rowId xmlns:a16="http://schemas.microsoft.com/office/drawing/2014/main" val="4045069815"/>
                  </a:ext>
                </a:extLst>
              </a:tr>
              <a:tr h="581436">
                <a:tc>
                  <a:txBody>
                    <a:bodyPr/>
                    <a:lstStyle/>
                    <a:p>
                      <a:pPr marL="0" marR="0" lvl="0" indent="-180340" algn="just" defTabSz="914400" rtl="0" eaLnBrk="1" fontAlgn="auto" latinLnBrk="0" hangingPunct="1">
                        <a:lnSpc>
                          <a:spcPct val="100000"/>
                        </a:lnSpc>
                        <a:spcBef>
                          <a:spcPts val="0"/>
                        </a:spcBef>
                        <a:spcAft>
                          <a:spcPts val="0"/>
                        </a:spcAft>
                        <a:buClrTx/>
                        <a:buSzTx/>
                        <a:buFontTx/>
                        <a:buNone/>
                        <a:tabLst/>
                        <a:defRPr/>
                      </a:pPr>
                      <a:r>
                        <a:rPr lang="es-ES" sz="2000" kern="1200" dirty="0">
                          <a:effectLst/>
                        </a:rPr>
                        <a:t>Cuerpo de Bomberos de Shushufindi.</a:t>
                      </a:r>
                      <a:endParaRPr lang="es-EC" sz="2000" b="1" kern="1200" dirty="0">
                        <a:solidFill>
                          <a:schemeClr val="tx1"/>
                        </a:solidFill>
                        <a:effectLst/>
                        <a:latin typeface="+mn-lt"/>
                        <a:ea typeface="+mn-ea"/>
                        <a:cs typeface="+mn-cs"/>
                      </a:endParaRPr>
                    </a:p>
                    <a:p>
                      <a:pPr marL="0" indent="-180340" algn="just" defTabSz="914400" rtl="0" eaLnBrk="1" latinLnBrk="0" hangingPunct="1">
                        <a:spcAft>
                          <a:spcPts val="0"/>
                        </a:spcAft>
                      </a:pPr>
                      <a:endParaRPr lang="es-EC" sz="20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909471419"/>
                  </a:ext>
                </a:extLst>
              </a:tr>
            </a:tbl>
          </a:graphicData>
        </a:graphic>
      </p:graphicFrame>
      <p:sp>
        <p:nvSpPr>
          <p:cNvPr id="5" name="Rectángulo 4">
            <a:extLst>
              <a:ext uri="{FF2B5EF4-FFF2-40B4-BE49-F238E27FC236}">
                <a16:creationId xmlns:a16="http://schemas.microsoft.com/office/drawing/2014/main" id="{8AE34B2F-CA8E-15CC-33C3-DC7F52CD8380}"/>
              </a:ext>
            </a:extLst>
          </p:cNvPr>
          <p:cNvSpPr/>
          <p:nvPr/>
        </p:nvSpPr>
        <p:spPr>
          <a:xfrm>
            <a:off x="2334393" y="296284"/>
            <a:ext cx="7523213" cy="707886"/>
          </a:xfrm>
          <a:prstGeom prst="rect">
            <a:avLst/>
          </a:prstGeom>
        </p:spPr>
        <p:txBody>
          <a:bodyPr wrap="none">
            <a:spAutoFit/>
          </a:bodyPr>
          <a:lstStyle/>
          <a:p>
            <a:r>
              <a:rPr lang="es-ES" sz="4000" b="1" dirty="0">
                <a:latin typeface="Bahnschrift Condensed" panose="020B0502040204020203" pitchFamily="34" charset="0"/>
                <a:ea typeface="Times New Roman" panose="02020603050405020304" pitchFamily="18" charset="0"/>
                <a:cs typeface="Times New Roman" panose="02020603050405020304" pitchFamily="18" charset="0"/>
              </a:rPr>
              <a:t>FIRMA DE CONVENIOS INTERINSTITUCIONALES</a:t>
            </a:r>
            <a:endParaRPr lang="es-EC" sz="4000" b="1" dirty="0">
              <a:latin typeface="Bahnschrift Condensed" panose="020B0502040204020203" pitchFamily="34"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B8603886-5C92-239B-F398-0F5BEB1B4564}"/>
              </a:ext>
            </a:extLst>
          </p:cNvPr>
          <p:cNvPicPr>
            <a:picLocks noChangeAspect="1"/>
          </p:cNvPicPr>
          <p:nvPr/>
        </p:nvPicPr>
        <p:blipFill>
          <a:blip r:embed="rId2"/>
          <a:stretch>
            <a:fillRect/>
          </a:stretch>
        </p:blipFill>
        <p:spPr>
          <a:xfrm>
            <a:off x="6096000" y="1546412"/>
            <a:ext cx="2703024" cy="2046744"/>
          </a:xfrm>
          <a:prstGeom prst="rect">
            <a:avLst/>
          </a:prstGeom>
        </p:spPr>
      </p:pic>
      <p:pic>
        <p:nvPicPr>
          <p:cNvPr id="9" name="Imagen 8">
            <a:extLst>
              <a:ext uri="{FF2B5EF4-FFF2-40B4-BE49-F238E27FC236}">
                <a16:creationId xmlns:a16="http://schemas.microsoft.com/office/drawing/2014/main" id="{AAA264A4-3931-F2F0-1BDB-76B1D17F829D}"/>
              </a:ext>
            </a:extLst>
          </p:cNvPr>
          <p:cNvPicPr>
            <a:picLocks noChangeAspect="1"/>
          </p:cNvPicPr>
          <p:nvPr/>
        </p:nvPicPr>
        <p:blipFill rotWithShape="1">
          <a:blip r:embed="rId3"/>
          <a:srcRect b="10471"/>
          <a:stretch/>
        </p:blipFill>
        <p:spPr>
          <a:xfrm>
            <a:off x="9007378" y="1550352"/>
            <a:ext cx="2530491" cy="2038864"/>
          </a:xfrm>
          <a:prstGeom prst="rect">
            <a:avLst/>
          </a:prstGeom>
        </p:spPr>
      </p:pic>
      <p:pic>
        <p:nvPicPr>
          <p:cNvPr id="10" name="Imagen 9">
            <a:extLst>
              <a:ext uri="{FF2B5EF4-FFF2-40B4-BE49-F238E27FC236}">
                <a16:creationId xmlns:a16="http://schemas.microsoft.com/office/drawing/2014/main" id="{F389BAD4-F59B-DD6A-6B5A-3BE4D1BABCA2}"/>
              </a:ext>
            </a:extLst>
          </p:cNvPr>
          <p:cNvPicPr>
            <a:picLocks noChangeAspect="1"/>
          </p:cNvPicPr>
          <p:nvPr/>
        </p:nvPicPr>
        <p:blipFill>
          <a:blip r:embed="rId4"/>
          <a:stretch>
            <a:fillRect/>
          </a:stretch>
        </p:blipFill>
        <p:spPr>
          <a:xfrm>
            <a:off x="6096000" y="3722047"/>
            <a:ext cx="2703024" cy="2672851"/>
          </a:xfrm>
          <a:prstGeom prst="rect">
            <a:avLst/>
          </a:prstGeom>
        </p:spPr>
      </p:pic>
      <p:pic>
        <p:nvPicPr>
          <p:cNvPr id="12" name="Imagen 11">
            <a:extLst>
              <a:ext uri="{FF2B5EF4-FFF2-40B4-BE49-F238E27FC236}">
                <a16:creationId xmlns:a16="http://schemas.microsoft.com/office/drawing/2014/main" id="{417E1704-46C5-80EF-089C-B800952B5B8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2176" t="18211"/>
          <a:stretch/>
        </p:blipFill>
        <p:spPr>
          <a:xfrm>
            <a:off x="9007378" y="3968580"/>
            <a:ext cx="2530491" cy="2277318"/>
          </a:xfrm>
          <a:prstGeom prst="rect">
            <a:avLst/>
          </a:prstGeom>
        </p:spPr>
      </p:pic>
    </p:spTree>
    <p:extLst>
      <p:ext uri="{BB962C8B-B14F-4D97-AF65-F5344CB8AC3E}">
        <p14:creationId xmlns:p14="http://schemas.microsoft.com/office/powerpoint/2010/main" val="3562519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739833"/>
          </a:xfrm>
        </p:spPr>
        <p:txBody>
          <a:bodyPr>
            <a:noAutofit/>
          </a:bodyPr>
          <a:lstStyle/>
          <a:p>
            <a:pPr algn="ctr">
              <a:lnSpc>
                <a:spcPct val="107000"/>
              </a:lnSpc>
              <a:spcAft>
                <a:spcPts val="0"/>
              </a:spcAft>
            </a:pPr>
            <a:r>
              <a:rPr lang="es-EC" sz="2800" b="1" dirty="0">
                <a:latin typeface="Calibri" panose="020F0502020204030204" pitchFamily="34" charset="0"/>
                <a:ea typeface="Calibri" panose="020F0502020204030204" pitchFamily="34" charset="0"/>
                <a:cs typeface="Times New Roman" panose="02020603050405020304" pitchFamily="18" charset="0"/>
              </a:rPr>
              <a:t>CUMPLIMIENTO DE SUGERENCIAS CIUDADANAS AÑO 2021</a:t>
            </a:r>
            <a:endParaRPr lang="es-EC" sz="2800"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graphicFrame>
        <p:nvGraphicFramePr>
          <p:cNvPr id="7" name="Tabla 6">
            <a:extLst>
              <a:ext uri="{FF2B5EF4-FFF2-40B4-BE49-F238E27FC236}">
                <a16:creationId xmlns:a16="http://schemas.microsoft.com/office/drawing/2014/main" id="{FA0416B2-ED88-8FCA-81B7-87EFB2451826}"/>
              </a:ext>
            </a:extLst>
          </p:cNvPr>
          <p:cNvGraphicFramePr>
            <a:graphicFrameLocks noGrp="1"/>
          </p:cNvGraphicFramePr>
          <p:nvPr>
            <p:extLst>
              <p:ext uri="{D42A27DB-BD31-4B8C-83A1-F6EECF244321}">
                <p14:modId xmlns:p14="http://schemas.microsoft.com/office/powerpoint/2010/main" val="1134450658"/>
              </p:ext>
            </p:extLst>
          </p:nvPr>
        </p:nvGraphicFramePr>
        <p:xfrm>
          <a:off x="1637212" y="670560"/>
          <a:ext cx="9221980" cy="5285789"/>
        </p:xfrm>
        <a:graphic>
          <a:graphicData uri="http://schemas.openxmlformats.org/drawingml/2006/table">
            <a:tbl>
              <a:tblPr firstRow="1" firstCol="1" bandRow="1">
                <a:tableStyleId>{5C22544A-7EE6-4342-B048-85BDC9FD1C3A}</a:tableStyleId>
              </a:tblPr>
              <a:tblGrid>
                <a:gridCol w="3302247">
                  <a:extLst>
                    <a:ext uri="{9D8B030D-6E8A-4147-A177-3AD203B41FA5}">
                      <a16:colId xmlns:a16="http://schemas.microsoft.com/office/drawing/2014/main" val="3549239223"/>
                    </a:ext>
                  </a:extLst>
                </a:gridCol>
                <a:gridCol w="3735356">
                  <a:extLst>
                    <a:ext uri="{9D8B030D-6E8A-4147-A177-3AD203B41FA5}">
                      <a16:colId xmlns:a16="http://schemas.microsoft.com/office/drawing/2014/main" val="3378742516"/>
                    </a:ext>
                  </a:extLst>
                </a:gridCol>
                <a:gridCol w="2184377">
                  <a:extLst>
                    <a:ext uri="{9D8B030D-6E8A-4147-A177-3AD203B41FA5}">
                      <a16:colId xmlns:a16="http://schemas.microsoft.com/office/drawing/2014/main" val="915539575"/>
                    </a:ext>
                  </a:extLst>
                </a:gridCol>
              </a:tblGrid>
              <a:tr h="632762">
                <a:tc gridSpan="3">
                  <a:txBody>
                    <a:bodyPr/>
                    <a:lstStyle/>
                    <a:p>
                      <a:pPr algn="ctr">
                        <a:lnSpc>
                          <a:spcPct val="107000"/>
                        </a:lnSpc>
                        <a:spcAft>
                          <a:spcPts val="0"/>
                        </a:spcAft>
                      </a:pPr>
                      <a:r>
                        <a:rPr lang="es-EC" sz="2000" dirty="0">
                          <a:effectLst/>
                        </a:rPr>
                        <a:t>CUMPLIMIENTO DEL PLAN DE SUGERENCIAS CIUDADANAS DEL AÑO 2021 IMPLEMENTADAS EN LA GESTIÓN INSTITUCIONAL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8613860"/>
                  </a:ext>
                </a:extLst>
              </a:tr>
              <a:tr h="506198">
                <a:tc>
                  <a:txBody>
                    <a:bodyPr/>
                    <a:lstStyle/>
                    <a:p>
                      <a:pPr algn="ctr">
                        <a:lnSpc>
                          <a:spcPct val="107000"/>
                        </a:lnSpc>
                        <a:spcAft>
                          <a:spcPts val="0"/>
                        </a:spcAft>
                      </a:pPr>
                      <a:r>
                        <a:rPr lang="en-US" sz="1600" dirty="0">
                          <a:solidFill>
                            <a:schemeClr val="bg1"/>
                          </a:solidFill>
                          <a:effectLst/>
                        </a:rPr>
                        <a:t>SUGERENCIA DE LA COMUNIDAD</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s-EC" sz="1600" dirty="0">
                          <a:effectLst/>
                        </a:rPr>
                        <a:t>RESULTADOS DE LA IMPLEMENTACIÓN DE LA SUGERENCIA CIUDADANA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s-EC" sz="1600" dirty="0">
                          <a:effectLst/>
                        </a:rPr>
                        <a:t>PORCENTAJE DE AVANCE DE LA IMPLEMENTACIÓN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extLst>
                  <a:ext uri="{0D108BD9-81ED-4DB2-BD59-A6C34878D82A}">
                    <a16:rowId xmlns:a16="http://schemas.microsoft.com/office/drawing/2014/main" val="4055283421"/>
                  </a:ext>
                </a:extLst>
              </a:tr>
              <a:tr h="1738899">
                <a:tc>
                  <a:txBody>
                    <a:bodyPr/>
                    <a:lstStyle/>
                    <a:p>
                      <a:pPr algn="just">
                        <a:lnSpc>
                          <a:spcPct val="107000"/>
                        </a:lnSpc>
                        <a:spcAft>
                          <a:spcPts val="0"/>
                        </a:spcAft>
                      </a:pPr>
                      <a:r>
                        <a:rPr lang="es-EC" sz="1200" dirty="0">
                          <a:solidFill>
                            <a:schemeClr val="bg1"/>
                          </a:solidFill>
                          <a:effectLst/>
                        </a:rPr>
                        <a:t>Charlas de prevención de incendios dirigida para los barrios del cantón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just">
                        <a:lnSpc>
                          <a:spcPct val="107000"/>
                        </a:lnSpc>
                        <a:spcAft>
                          <a:spcPts val="0"/>
                        </a:spcAft>
                      </a:pPr>
                      <a:r>
                        <a:rPr lang="es-EC" sz="1200" dirty="0">
                          <a:effectLst/>
                        </a:rPr>
                        <a:t>En los meses de marzo, abril, junio, septiembre, octubre, noviembre y diciembre de 2022 se capacitó sobre prevención de incendios a los TRABAJADORES DEL CAMAL MUNICIPAL, PERSONAL DEL MERCADO DE ANIMALES, ESTUDIANTES DE LAS UNIDADES EDUCATIVAS DEL CANTON, MORADORES DE SANTIAGUILLO, FUNDACIONES, COMUNIDAD CASCO VALENZUELA, CENTROS DE DESARROLLO INFANTIL, COOPERATIVA DE TRANSPORTES DE TAXIS, con un total de 549 personas.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n-US" sz="1200" u="sng"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extLst>
                  <a:ext uri="{0D108BD9-81ED-4DB2-BD59-A6C34878D82A}">
                    <a16:rowId xmlns:a16="http://schemas.microsoft.com/office/drawing/2014/main" val="352862907"/>
                  </a:ext>
                </a:extLst>
              </a:tr>
              <a:tr h="573921">
                <a:tc>
                  <a:txBody>
                    <a:bodyPr/>
                    <a:lstStyle/>
                    <a:p>
                      <a:pPr algn="just">
                        <a:lnSpc>
                          <a:spcPct val="107000"/>
                        </a:lnSpc>
                        <a:spcAft>
                          <a:spcPts val="0"/>
                        </a:spcAft>
                      </a:pPr>
                      <a:r>
                        <a:rPr lang="es-EC" sz="1200" dirty="0">
                          <a:solidFill>
                            <a:schemeClr val="bg1"/>
                          </a:solidFill>
                          <a:effectLst/>
                        </a:rPr>
                        <a:t>Charlas de prevención de incendios forestales en el sector de </a:t>
                      </a:r>
                      <a:r>
                        <a:rPr lang="es-EC" sz="1200" dirty="0" err="1">
                          <a:solidFill>
                            <a:schemeClr val="bg1"/>
                          </a:solidFill>
                          <a:effectLst/>
                        </a:rPr>
                        <a:t>Peguche</a:t>
                      </a:r>
                      <a:r>
                        <a:rPr lang="es-EC" sz="1200" dirty="0">
                          <a:solidFill>
                            <a:schemeClr val="bg1"/>
                          </a:solidFill>
                          <a:effectLst/>
                        </a:rPr>
                        <a:t> para protección de la cascada</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just">
                        <a:lnSpc>
                          <a:spcPct val="107000"/>
                        </a:lnSpc>
                        <a:spcAft>
                          <a:spcPts val="0"/>
                        </a:spcAft>
                      </a:pPr>
                      <a:r>
                        <a:rPr lang="es-EC" sz="1200" dirty="0">
                          <a:effectLst/>
                        </a:rPr>
                        <a:t>En el mes de junio de 2022 al personal del IESS de Otavalo se brindó INDUCCIONE EN</a:t>
                      </a:r>
                      <a:r>
                        <a:rPr lang="es-EC" sz="1200" baseline="0" dirty="0">
                          <a:effectLst/>
                        </a:rPr>
                        <a:t> </a:t>
                      </a:r>
                      <a:r>
                        <a:rPr lang="es-EC" sz="1200" dirty="0">
                          <a:effectLst/>
                        </a:rPr>
                        <a:t>PREVENCION DE INCENDIOS RESCATE Y EVACUACIOON a un total de 8 personas.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n-US" sz="1200" u="sng"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extLst>
                  <a:ext uri="{0D108BD9-81ED-4DB2-BD59-A6C34878D82A}">
                    <a16:rowId xmlns:a16="http://schemas.microsoft.com/office/drawing/2014/main" val="2255092005"/>
                  </a:ext>
                </a:extLst>
              </a:tr>
              <a:tr h="836661">
                <a:tc>
                  <a:txBody>
                    <a:bodyPr/>
                    <a:lstStyle/>
                    <a:p>
                      <a:pPr algn="just">
                        <a:lnSpc>
                          <a:spcPct val="107000"/>
                        </a:lnSpc>
                        <a:spcAft>
                          <a:spcPts val="0"/>
                        </a:spcAft>
                      </a:pPr>
                      <a:r>
                        <a:rPr lang="es-EC" sz="1200" dirty="0">
                          <a:solidFill>
                            <a:schemeClr val="bg1"/>
                          </a:solidFill>
                          <a:effectLst/>
                        </a:rPr>
                        <a:t>Campaña de sensibilización para prevención de incendios forestales en los páramos y en las comunidades del sector rural de la cuenca del lago San Pablo</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just">
                        <a:lnSpc>
                          <a:spcPct val="107000"/>
                        </a:lnSpc>
                        <a:spcAft>
                          <a:spcPts val="0"/>
                        </a:spcAft>
                      </a:pPr>
                      <a:r>
                        <a:rPr lang="es-EC" sz="1200">
                          <a:effectLst/>
                        </a:rPr>
                        <a:t>En el mes de julio y agosto de 2022 se capacitó a los NIÑOS DEL CURSO VACACIONAL DE LA POLICIA NACIONAL, con campañas de PRESENTACION LUDICA SOBRE NORMAS DE SEGURIDAD EN EL HOGAR, a un total de 80 niños.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n-US" sz="1200" u="sng"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extLst>
                  <a:ext uri="{0D108BD9-81ED-4DB2-BD59-A6C34878D82A}">
                    <a16:rowId xmlns:a16="http://schemas.microsoft.com/office/drawing/2014/main" val="954766061"/>
                  </a:ext>
                </a:extLst>
              </a:tr>
              <a:tr h="962247">
                <a:tc>
                  <a:txBody>
                    <a:bodyPr/>
                    <a:lstStyle/>
                    <a:p>
                      <a:pPr algn="just">
                        <a:lnSpc>
                          <a:spcPct val="107000"/>
                        </a:lnSpc>
                        <a:spcAft>
                          <a:spcPts val="0"/>
                        </a:spcAft>
                      </a:pPr>
                      <a:r>
                        <a:rPr lang="es-EC" sz="1200" dirty="0">
                          <a:solidFill>
                            <a:schemeClr val="bg1"/>
                          </a:solidFill>
                          <a:effectLst/>
                        </a:rPr>
                        <a:t>Charlas de como actuar en caso de desastres dirigidas a las comunidades y barrios del Cantón Otavalo </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just">
                        <a:lnSpc>
                          <a:spcPct val="107000"/>
                        </a:lnSpc>
                        <a:spcAft>
                          <a:spcPts val="0"/>
                        </a:spcAft>
                      </a:pPr>
                      <a:r>
                        <a:rPr lang="es-EC" sz="1200">
                          <a:effectLst/>
                        </a:rPr>
                        <a:t>En el mes de octubre de 2022 se capacitó a los REPRESENTANTES DE LAS COMUNIDADES DE CASCO VALENZUELA y personal de PERSONAL DEL CENTRO DE DESARROLLO INTEGRAL EC – 438, con el tema Prevención de Incendios a un total de 175 personas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tc>
                  <a:txBody>
                    <a:bodyPr/>
                    <a:lstStyle/>
                    <a:p>
                      <a:pPr algn="ctr">
                        <a:lnSpc>
                          <a:spcPct val="107000"/>
                        </a:lnSpc>
                        <a:spcAft>
                          <a:spcPts val="0"/>
                        </a:spcAft>
                      </a:pPr>
                      <a:r>
                        <a:rPr lang="en-US" sz="1200" u="sng"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261" marR="42261" marT="0" marB="0" anchor="ctr"/>
                </a:tc>
                <a:extLst>
                  <a:ext uri="{0D108BD9-81ED-4DB2-BD59-A6C34878D82A}">
                    <a16:rowId xmlns:a16="http://schemas.microsoft.com/office/drawing/2014/main" val="1695056154"/>
                  </a:ext>
                </a:extLst>
              </a:tr>
            </a:tbl>
          </a:graphicData>
        </a:graphic>
      </p:graphicFrame>
    </p:spTree>
    <p:extLst>
      <p:ext uri="{BB962C8B-B14F-4D97-AF65-F5344CB8AC3E}">
        <p14:creationId xmlns:p14="http://schemas.microsoft.com/office/powerpoint/2010/main" val="261705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40468"/>
          </a:xfrm>
        </p:spPr>
        <p:txBody>
          <a:bodyPr/>
          <a:lstStyle/>
          <a:p>
            <a:pPr algn="ctr"/>
            <a:r>
              <a:rPr lang="es-ES"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64735635"/>
              </p:ext>
            </p:extLst>
          </p:nvPr>
        </p:nvGraphicFramePr>
        <p:xfrm>
          <a:off x="969224" y="1394439"/>
          <a:ext cx="10328365" cy="1828800"/>
        </p:xfrm>
        <a:graphic>
          <a:graphicData uri="http://schemas.openxmlformats.org/drawingml/2006/table">
            <a:tbl>
              <a:tblPr firstRow="1" firstCol="1" bandRow="1">
                <a:tableStyleId>{BDBED569-4797-4DF1-A0F4-6AAB3CD982D8}</a:tableStyleId>
              </a:tblPr>
              <a:tblGrid>
                <a:gridCol w="10328365">
                  <a:extLst>
                    <a:ext uri="{9D8B030D-6E8A-4147-A177-3AD203B41FA5}">
                      <a16:colId xmlns:a16="http://schemas.microsoft.com/office/drawing/2014/main" val="3506204474"/>
                    </a:ext>
                  </a:extLst>
                </a:gridCol>
              </a:tblGrid>
              <a:tr h="344646">
                <a:tc>
                  <a:txBody>
                    <a:bodyPr/>
                    <a:lstStyle/>
                    <a:p>
                      <a:pPr marL="0" indent="-180340" algn="ctr" defTabSz="914400" rtl="0" eaLnBrk="1" latinLnBrk="0" hangingPunct="1">
                        <a:spcAft>
                          <a:spcPts val="0"/>
                        </a:spcAft>
                      </a:pPr>
                      <a:r>
                        <a:rPr lang="es-ES" sz="2400" kern="1200" dirty="0">
                          <a:effectLst/>
                        </a:rPr>
                        <a:t>TEMAS A RENDIR CUENTAS</a:t>
                      </a:r>
                      <a:endParaRPr lang="es-EC" sz="2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3263467221"/>
                  </a:ext>
                </a:extLst>
              </a:tr>
              <a:tr h="1378584">
                <a:tc>
                  <a:txBody>
                    <a:bodyPr/>
                    <a:lstStyle/>
                    <a:p>
                      <a:pPr marL="0" indent="-180340" algn="just" defTabSz="914400" rtl="0" eaLnBrk="1" latinLnBrk="0" hangingPunct="1">
                        <a:spcAft>
                          <a:spcPts val="0"/>
                        </a:spcAft>
                      </a:pPr>
                      <a:r>
                        <a:rPr lang="es-ES" sz="2400" kern="1200" dirty="0">
                          <a:effectLst/>
                        </a:rPr>
                        <a:t>1.- Gestión de Talento Humano </a:t>
                      </a:r>
                      <a:endParaRPr lang="es-EC" sz="2400" kern="1200" dirty="0">
                        <a:effectLst/>
                      </a:endParaRPr>
                    </a:p>
                    <a:p>
                      <a:pPr marL="0" indent="-180340" algn="just" defTabSz="914400" rtl="0" eaLnBrk="1" latinLnBrk="0" hangingPunct="1">
                        <a:spcAft>
                          <a:spcPts val="0"/>
                        </a:spcAft>
                      </a:pPr>
                      <a:r>
                        <a:rPr lang="es-ES" sz="2400" b="0" kern="1200" dirty="0">
                          <a:effectLst/>
                        </a:rPr>
                        <a:t>Se informe a la ciudadanía sobre el personal con</a:t>
                      </a:r>
                      <a:r>
                        <a:rPr lang="es-ES" sz="2400" b="0" kern="1200" baseline="0" dirty="0">
                          <a:effectLst/>
                        </a:rPr>
                        <a:t> el </a:t>
                      </a:r>
                      <a:r>
                        <a:rPr lang="es-ES" sz="2400" b="0" kern="1200" dirty="0">
                          <a:effectLst/>
                        </a:rPr>
                        <a:t>que contó la Institución para el trabajo operativo y administrativo en el año 2022</a:t>
                      </a:r>
                      <a:endParaRPr lang="es-EC" sz="2400" b="0" kern="1200" dirty="0">
                        <a:effectLst/>
                      </a:endParaRPr>
                    </a:p>
                    <a:p>
                      <a:pPr marL="0" indent="-180340" algn="just" defTabSz="914400" rtl="0" eaLnBrk="1" latinLnBrk="0" hangingPunct="1">
                        <a:spcAft>
                          <a:spcPts val="0"/>
                        </a:spcAft>
                      </a:pPr>
                      <a:r>
                        <a:rPr lang="es-ES" sz="2400" kern="1200" dirty="0">
                          <a:effectLst/>
                        </a:rPr>
                        <a:t> </a:t>
                      </a:r>
                      <a:endParaRPr lang="es-EC" sz="2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315194685"/>
                  </a:ext>
                </a:extLst>
              </a:tr>
            </a:tbl>
          </a:graphicData>
        </a:graphic>
      </p:graphicFrame>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27642"/>
            <a:ext cx="12192000" cy="1342312"/>
          </a:xfrm>
          <a:prstGeom prst="rect">
            <a:avLst/>
          </a:prstGeom>
        </p:spPr>
      </p:pic>
      <p:sp>
        <p:nvSpPr>
          <p:cNvPr id="6" name="Rectángulo 5"/>
          <p:cNvSpPr/>
          <p:nvPr/>
        </p:nvSpPr>
        <p:spPr>
          <a:xfrm>
            <a:off x="838199" y="3429000"/>
            <a:ext cx="4559261" cy="523220"/>
          </a:xfrm>
          <a:prstGeom prst="rect">
            <a:avLst/>
          </a:prstGeom>
        </p:spPr>
        <p:txBody>
          <a:bodyPr wrap="none">
            <a:spAutoFit/>
          </a:bodyPr>
          <a:lstStyle/>
          <a:p>
            <a:pPr indent="-900430"/>
            <a:r>
              <a:rPr lang="es-ES" sz="2800" b="1" dirty="0">
                <a:latin typeface="Bahnschrift Condensed" panose="020B0502040204020203" pitchFamily="34" charset="0"/>
                <a:ea typeface="Calibri" panose="020F0502020204030204" pitchFamily="34" charset="0"/>
                <a:cs typeface="Times New Roman" panose="02020603050405020304" pitchFamily="18" charset="0"/>
              </a:rPr>
              <a:t>INGRESO DE PERSONAL DE BOMBEROS</a:t>
            </a:r>
            <a:endParaRPr lang="es-EC" sz="2800" b="1" dirty="0">
              <a:latin typeface="Bahnschrift Condensed" panose="020B0502040204020203"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838199" y="4157981"/>
            <a:ext cx="10590416" cy="1569660"/>
          </a:xfrm>
          <a:prstGeom prst="rect">
            <a:avLst/>
          </a:prstGeom>
        </p:spPr>
        <p:txBody>
          <a:bodyPr wrap="square">
            <a:spAutoFit/>
          </a:bodyPr>
          <a:lstStyle/>
          <a:p>
            <a:pPr lvl="0" algn="just">
              <a:spcBef>
                <a:spcPts val="1150"/>
              </a:spcBef>
              <a:spcAft>
                <a:spcPts val="0"/>
              </a:spcAft>
            </a:pPr>
            <a:r>
              <a:rPr lang="es-ES" sz="2400" b="1" dirty="0">
                <a:ea typeface="Calibri" panose="020F0502020204030204" pitchFamily="34" charset="0"/>
              </a:rPr>
              <a:t>El 12 de enero de 2022 se vincula el nuevo personal operativo en cumplimiento a lo que determina el COESCOP, quienes aportarán al servicio de prevención, protección, socorro y extinción de incendios, así como apoyo en otros eventos adversos de origen natural o antrópico.</a:t>
            </a:r>
            <a:endParaRPr lang="es-EC" sz="2400" b="1" dirty="0"/>
          </a:p>
        </p:txBody>
      </p:sp>
    </p:spTree>
    <p:extLst>
      <p:ext uri="{BB962C8B-B14F-4D97-AF65-F5344CB8AC3E}">
        <p14:creationId xmlns:p14="http://schemas.microsoft.com/office/powerpoint/2010/main" val="3375919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32586"/>
            <a:ext cx="12192000" cy="1337368"/>
          </a:xfrm>
          <a:prstGeom prst="rect">
            <a:avLst/>
          </a:prstGeom>
        </p:spPr>
      </p:pic>
      <p:sp>
        <p:nvSpPr>
          <p:cNvPr id="3" name="Marcador de contenido 2"/>
          <p:cNvSpPr>
            <a:spLocks noGrp="1"/>
          </p:cNvSpPr>
          <p:nvPr>
            <p:ph idx="1"/>
          </p:nvPr>
        </p:nvSpPr>
        <p:spPr>
          <a:xfrm>
            <a:off x="838200" y="438150"/>
            <a:ext cx="10515600" cy="3402330"/>
          </a:xfrm>
        </p:spPr>
        <p:txBody>
          <a:bodyPr>
            <a:normAutofit/>
          </a:bodyPr>
          <a:lstStyle/>
          <a:p>
            <a:pPr marL="0" indent="0" algn="just">
              <a:spcAft>
                <a:spcPts val="0"/>
              </a:spcAft>
              <a:buNone/>
            </a:pPr>
            <a:endParaRPr lang="es-ES" dirty="0">
              <a:latin typeface="Lucida Calligraphy" panose="03010101010101010101" pitchFamily="66" charset="0"/>
              <a:ea typeface="Times New Roman" panose="02020603050405020304" pitchFamily="18" charset="0"/>
            </a:endParaRPr>
          </a:p>
          <a:p>
            <a:pPr marL="0" indent="0" algn="just">
              <a:spcAft>
                <a:spcPts val="0"/>
              </a:spcAft>
              <a:buNone/>
            </a:pPr>
            <a:r>
              <a:rPr lang="es-ES" dirty="0">
                <a:latin typeface="Constantia" panose="02030602050306030303" pitchFamily="18" charset="0"/>
                <a:ea typeface="Times New Roman" panose="02020603050405020304" pitchFamily="18" charset="0"/>
              </a:rPr>
              <a:t>El Cuerpo de Bomberos del Cantón Otavalo conforme a la Planificación Anual Institucional durante el año 2022, ha prestado su servicio a favor de la ciudadanía Otavaleña con calidad, calidez y eficiencia en forma oportuna, </a:t>
            </a:r>
            <a:r>
              <a:rPr lang="es-EC" dirty="0">
                <a:latin typeface="Constantia" panose="02030602050306030303" pitchFamily="18" charset="0"/>
                <a:ea typeface="Times New Roman" panose="02020603050405020304" pitchFamily="18" charset="0"/>
              </a:rPr>
              <a:t>regidos por nuestra misión institucional.</a:t>
            </a:r>
          </a:p>
          <a:p>
            <a:pPr marL="0" indent="0" algn="just">
              <a:spcAft>
                <a:spcPts val="0"/>
              </a:spcAft>
              <a:buNone/>
            </a:pPr>
            <a:endParaRPr lang="en-US" sz="4000" dirty="0">
              <a:latin typeface="Times New Roman" panose="02020603050405020304" pitchFamily="18" charset="0"/>
              <a:ea typeface="Times New Roman" panose="02020603050405020304" pitchFamily="18" charset="0"/>
            </a:endParaRPr>
          </a:p>
          <a:p>
            <a:endParaRPr lang="en-US" dirty="0"/>
          </a:p>
        </p:txBody>
      </p:sp>
      <p:sp>
        <p:nvSpPr>
          <p:cNvPr id="9" name="Rectángulo 8">
            <a:extLst>
              <a:ext uri="{FF2B5EF4-FFF2-40B4-BE49-F238E27FC236}">
                <a16:creationId xmlns:a16="http://schemas.microsoft.com/office/drawing/2014/main" id="{897FAEDA-1C3B-1E5E-B591-74DDC09A4BF8}"/>
              </a:ext>
            </a:extLst>
          </p:cNvPr>
          <p:cNvSpPr/>
          <p:nvPr/>
        </p:nvSpPr>
        <p:spPr>
          <a:xfrm>
            <a:off x="1858146" y="3435531"/>
            <a:ext cx="8475707" cy="2122611"/>
          </a:xfrm>
          <a:prstGeom prst="rect">
            <a:avLst/>
          </a:prstGeom>
          <a:noFill/>
          <a:effectLst>
            <a:outerShdw blurRad="50800" dist="38100" dir="18900000" algn="bl" rotWithShape="0">
              <a:prstClr val="black">
                <a:alpha val="40000"/>
              </a:prstClr>
            </a:outerShdw>
          </a:effectLst>
        </p:spPr>
        <p:txBody>
          <a:bodyPr wrap="none" lIns="91440" tIns="45720" rIns="91440" bIns="45720">
            <a:prstTxWarp prst="textSlantUp">
              <a:avLst>
                <a:gd name="adj" fmla="val 52058"/>
              </a:avLst>
            </a:prstTxWarp>
            <a:spAutoFit/>
          </a:bodyPr>
          <a:lstStyle/>
          <a:p>
            <a:pPr algn="ctr"/>
            <a:r>
              <a:rPr lang="es-ES" sz="5400" b="1" cap="none" spc="0" dirty="0">
                <a:ln w="12700">
                  <a:solidFill>
                    <a:schemeClr val="tx1"/>
                  </a:solidFill>
                  <a:prstDash val="solid"/>
                </a:ln>
                <a:solidFill>
                  <a:schemeClr val="accent2">
                    <a:lumMod val="75000"/>
                  </a:schemeClr>
                </a:solidFill>
                <a:effectLst>
                  <a:outerShdw dist="38100" dir="2640000" algn="bl" rotWithShape="0">
                    <a:schemeClr val="bg2">
                      <a:lumMod val="75000"/>
                    </a:schemeClr>
                  </a:outerShdw>
                </a:effectLst>
                <a:latin typeface="Eras Bold ITC" panose="020B0907030504020204" pitchFamily="34" charset="0"/>
                <a:ea typeface="Calibri" panose="020F0502020204030204" pitchFamily="34" charset="0"/>
              </a:rPr>
              <a:t>Bomberos;  Estirpe  de  Héroes  por  Excelencia !</a:t>
            </a:r>
            <a:endParaRPr lang="es-EC" sz="5400" b="1" cap="none" spc="0" dirty="0">
              <a:ln w="12700">
                <a:solidFill>
                  <a:schemeClr val="tx1"/>
                </a:solidFill>
                <a:prstDash val="solid"/>
              </a:ln>
              <a:solidFill>
                <a:schemeClr val="accent2">
                  <a:lumMod val="75000"/>
                </a:schemeClr>
              </a:solidFill>
              <a:effectLst>
                <a:outerShdw dist="38100" dir="2640000" algn="bl" rotWithShape="0">
                  <a:schemeClr val="bg2">
                    <a:lumMod val="75000"/>
                  </a:schemeClr>
                </a:outerShdw>
              </a:effectLst>
              <a:latin typeface="Eras Bold ITC" panose="020B0907030504020204" pitchFamily="34" charset="0"/>
            </a:endParaRPr>
          </a:p>
        </p:txBody>
      </p:sp>
    </p:spTree>
    <p:extLst>
      <p:ext uri="{BB962C8B-B14F-4D97-AF65-F5344CB8AC3E}">
        <p14:creationId xmlns:p14="http://schemas.microsoft.com/office/powerpoint/2010/main" val="242179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013515" y="93616"/>
            <a:ext cx="5027338"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17444002"/>
              </p:ext>
            </p:extLst>
          </p:nvPr>
        </p:nvGraphicFramePr>
        <p:xfrm>
          <a:off x="1761391" y="921605"/>
          <a:ext cx="8669215" cy="1846383"/>
        </p:xfrm>
        <a:graphic>
          <a:graphicData uri="http://schemas.openxmlformats.org/drawingml/2006/table">
            <a:tbl>
              <a:tblPr firstRow="1" firstCol="1" bandRow="1">
                <a:tableStyleId>{BDBED569-4797-4DF1-A0F4-6AAB3CD982D8}</a:tableStyleId>
              </a:tblPr>
              <a:tblGrid>
                <a:gridCol w="627575">
                  <a:extLst>
                    <a:ext uri="{9D8B030D-6E8A-4147-A177-3AD203B41FA5}">
                      <a16:colId xmlns:a16="http://schemas.microsoft.com/office/drawing/2014/main" val="192330941"/>
                    </a:ext>
                  </a:extLst>
                </a:gridCol>
                <a:gridCol w="4419731">
                  <a:extLst>
                    <a:ext uri="{9D8B030D-6E8A-4147-A177-3AD203B41FA5}">
                      <a16:colId xmlns:a16="http://schemas.microsoft.com/office/drawing/2014/main" val="1024034090"/>
                    </a:ext>
                  </a:extLst>
                </a:gridCol>
                <a:gridCol w="1734733">
                  <a:extLst>
                    <a:ext uri="{9D8B030D-6E8A-4147-A177-3AD203B41FA5}">
                      <a16:colId xmlns:a16="http://schemas.microsoft.com/office/drawing/2014/main" val="1223127845"/>
                    </a:ext>
                  </a:extLst>
                </a:gridCol>
                <a:gridCol w="1887176">
                  <a:extLst>
                    <a:ext uri="{9D8B030D-6E8A-4147-A177-3AD203B41FA5}">
                      <a16:colId xmlns:a16="http://schemas.microsoft.com/office/drawing/2014/main" val="1255510102"/>
                    </a:ext>
                  </a:extLst>
                </a:gridCol>
              </a:tblGrid>
              <a:tr h="527538">
                <a:tc>
                  <a:txBody>
                    <a:bodyPr/>
                    <a:lstStyle/>
                    <a:p>
                      <a:pPr indent="-180340" algn="just">
                        <a:spcAft>
                          <a:spcPts val="0"/>
                        </a:spcAft>
                      </a:pPr>
                      <a:r>
                        <a:rPr lang="es-ES" sz="1600" dirty="0">
                          <a:effectLst/>
                        </a:rPr>
                        <a:t>ORD.</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dirty="0">
                          <a:effectLst/>
                        </a:rPr>
                        <a:t>NOMBRE</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C.I.</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CARGO</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0888070"/>
                  </a:ext>
                </a:extLst>
              </a:tr>
              <a:tr h="263769">
                <a:tc>
                  <a:txBody>
                    <a:bodyPr/>
                    <a:lstStyle/>
                    <a:p>
                      <a:pPr indent="-180340" algn="just">
                        <a:spcAft>
                          <a:spcPts val="0"/>
                        </a:spcAft>
                      </a:pPr>
                      <a:r>
                        <a:rPr lang="es-ES" sz="1600">
                          <a:effectLst/>
                        </a:rPr>
                        <a:t>1</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Aft>
                          <a:spcPts val="0"/>
                        </a:spcAft>
                      </a:pPr>
                      <a:r>
                        <a:rPr lang="es-ES" sz="1600" dirty="0">
                          <a:effectLst/>
                        </a:rPr>
                        <a:t>ARTEAGA LEMA ELVIS FRANCISCO</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0"/>
                        </a:spcAft>
                      </a:pPr>
                      <a:r>
                        <a:rPr lang="es-ES" sz="1600">
                          <a:effectLst/>
                        </a:rPr>
                        <a:t>1004089940</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Bombero 1 </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6091064"/>
                  </a:ext>
                </a:extLst>
              </a:tr>
              <a:tr h="263769">
                <a:tc>
                  <a:txBody>
                    <a:bodyPr/>
                    <a:lstStyle/>
                    <a:p>
                      <a:pPr indent="-180340" algn="just">
                        <a:spcAft>
                          <a:spcPts val="0"/>
                        </a:spcAft>
                      </a:pPr>
                      <a:r>
                        <a:rPr lang="es-ES" sz="1600">
                          <a:effectLst/>
                        </a:rPr>
                        <a:t>2</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Aft>
                          <a:spcPts val="0"/>
                        </a:spcAft>
                      </a:pPr>
                      <a:r>
                        <a:rPr lang="es-ES" sz="1600" dirty="0">
                          <a:effectLst/>
                        </a:rPr>
                        <a:t>CHACOSA ORMAZA PEDRO ANDRES</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0"/>
                        </a:spcAft>
                      </a:pPr>
                      <a:r>
                        <a:rPr lang="es-ES" sz="1600">
                          <a:effectLst/>
                        </a:rPr>
                        <a:t>1004093397</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Bombero 1 </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2970754"/>
                  </a:ext>
                </a:extLst>
              </a:tr>
              <a:tr h="263769">
                <a:tc>
                  <a:txBody>
                    <a:bodyPr/>
                    <a:lstStyle/>
                    <a:p>
                      <a:pPr indent="-180340" algn="just">
                        <a:spcAft>
                          <a:spcPts val="0"/>
                        </a:spcAft>
                      </a:pPr>
                      <a:r>
                        <a:rPr lang="es-ES" sz="1600">
                          <a:effectLst/>
                        </a:rPr>
                        <a:t>3</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Aft>
                          <a:spcPts val="0"/>
                        </a:spcAft>
                      </a:pPr>
                      <a:r>
                        <a:rPr lang="es-ES" sz="1600" dirty="0">
                          <a:effectLst/>
                        </a:rPr>
                        <a:t>MONTOYA BARRIONUEVO JONATHAN ISRAEL</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0"/>
                        </a:spcAft>
                      </a:pPr>
                      <a:r>
                        <a:rPr lang="es-ES" sz="1600">
                          <a:effectLst/>
                        </a:rPr>
                        <a:t>1500997711</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Bombero 1 </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5444874"/>
                  </a:ext>
                </a:extLst>
              </a:tr>
              <a:tr h="263769">
                <a:tc>
                  <a:txBody>
                    <a:bodyPr/>
                    <a:lstStyle/>
                    <a:p>
                      <a:pPr indent="-180340" algn="just">
                        <a:spcAft>
                          <a:spcPts val="0"/>
                        </a:spcAft>
                      </a:pPr>
                      <a:r>
                        <a:rPr lang="es-ES" sz="1600">
                          <a:effectLst/>
                        </a:rPr>
                        <a:t>4</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Aft>
                          <a:spcPts val="0"/>
                        </a:spcAft>
                      </a:pPr>
                      <a:r>
                        <a:rPr lang="es-ES" sz="1600" dirty="0">
                          <a:effectLst/>
                        </a:rPr>
                        <a:t>QUIMBIA FARINANGO DEYSI MICHELL</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0"/>
                        </a:spcAft>
                      </a:pPr>
                      <a:r>
                        <a:rPr lang="es-ES" sz="1600" dirty="0">
                          <a:effectLst/>
                        </a:rPr>
                        <a:t>1003790654</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a:effectLst/>
                        </a:rPr>
                        <a:t>Bombero 1 </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0845962"/>
                  </a:ext>
                </a:extLst>
              </a:tr>
              <a:tr h="263769">
                <a:tc>
                  <a:txBody>
                    <a:bodyPr/>
                    <a:lstStyle/>
                    <a:p>
                      <a:pPr indent="-180340" algn="just">
                        <a:spcAft>
                          <a:spcPts val="0"/>
                        </a:spcAft>
                      </a:pPr>
                      <a:r>
                        <a:rPr lang="es-ES" sz="1600">
                          <a:effectLst/>
                        </a:rPr>
                        <a:t>5</a:t>
                      </a:r>
                      <a:endParaRPr lang="es-EC" sz="2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Aft>
                          <a:spcPts val="0"/>
                        </a:spcAft>
                      </a:pPr>
                      <a:r>
                        <a:rPr lang="es-ES" sz="1600" dirty="0">
                          <a:effectLst/>
                        </a:rPr>
                        <a:t>QUINTANA SANCHEZ FERNANDO JAVIER</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indent="-180340" algn="ctr">
                        <a:spcAft>
                          <a:spcPts val="0"/>
                        </a:spcAft>
                      </a:pPr>
                      <a:r>
                        <a:rPr lang="es-ES" sz="1600" dirty="0">
                          <a:effectLst/>
                        </a:rPr>
                        <a:t>1003466198</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spcAft>
                          <a:spcPts val="0"/>
                        </a:spcAft>
                      </a:pPr>
                      <a:r>
                        <a:rPr lang="es-ES" sz="1600" dirty="0">
                          <a:effectLst/>
                        </a:rPr>
                        <a:t>Bombero 1 </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1662874"/>
                  </a:ext>
                </a:extLst>
              </a:tr>
            </a:tbl>
          </a:graphicData>
        </a:graphic>
      </p:graphicFrame>
      <p:pic>
        <p:nvPicPr>
          <p:cNvPr id="5" name="Imagen 4"/>
          <p:cNvPicPr/>
          <p:nvPr/>
        </p:nvPicPr>
        <p:blipFill rotWithShape="1">
          <a:blip r:embed="rId2" cstate="print">
            <a:extLst>
              <a:ext uri="{28A0092B-C50C-407E-A947-70E740481C1C}">
                <a14:useLocalDpi xmlns:a14="http://schemas.microsoft.com/office/drawing/2010/main" val="0"/>
              </a:ext>
            </a:extLst>
          </a:blip>
          <a:srcRect t="5013" r="1183" b="5083"/>
          <a:stretch/>
        </p:blipFill>
        <p:spPr bwMode="auto">
          <a:xfrm>
            <a:off x="4378152" y="2924907"/>
            <a:ext cx="3435692" cy="3069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1982"/>
            <a:ext cx="12192000" cy="1267971"/>
          </a:xfrm>
          <a:prstGeom prst="rect">
            <a:avLst/>
          </a:prstGeom>
        </p:spPr>
      </p:pic>
    </p:spTree>
    <p:extLst>
      <p:ext uri="{BB962C8B-B14F-4D97-AF65-F5344CB8AC3E}">
        <p14:creationId xmlns:p14="http://schemas.microsoft.com/office/powerpoint/2010/main" val="166034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000068" y="227695"/>
            <a:ext cx="5027338"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376603" y="1258747"/>
            <a:ext cx="11438793" cy="830997"/>
          </a:xfrm>
          <a:prstGeom prst="rect">
            <a:avLst/>
          </a:prstGeom>
        </p:spPr>
        <p:txBody>
          <a:bodyPr wrap="square">
            <a:spAutoFit/>
          </a:bodyPr>
          <a:lstStyle/>
          <a:p>
            <a:pPr algn="just"/>
            <a:r>
              <a:rPr lang="es-ES" sz="2400" b="1" dirty="0">
                <a:ea typeface="Calibri" panose="020F0502020204030204" pitchFamily="34" charset="0"/>
              </a:rPr>
              <a:t>Con la nueva vinculación de personal de Bomberos en el año 2022 la Institución cuenta con el apoyo del siguiente personal Operativo en los procesos Agregadores de Valor </a:t>
            </a:r>
            <a:endParaRPr lang="es-EC" sz="2400" b="1" dirty="0">
              <a:ea typeface="Calibri" panose="020F050202020403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306510246"/>
              </p:ext>
            </p:extLst>
          </p:nvPr>
        </p:nvGraphicFramePr>
        <p:xfrm>
          <a:off x="1798054" y="2639324"/>
          <a:ext cx="8595892" cy="2194560"/>
        </p:xfrm>
        <a:graphic>
          <a:graphicData uri="http://schemas.openxmlformats.org/drawingml/2006/table">
            <a:tbl>
              <a:tblPr firstRow="1" firstCol="1" bandRow="1">
                <a:tableStyleId>{BDBED569-4797-4DF1-A0F4-6AAB3CD982D8}</a:tableStyleId>
              </a:tblPr>
              <a:tblGrid>
                <a:gridCol w="3051852">
                  <a:extLst>
                    <a:ext uri="{9D8B030D-6E8A-4147-A177-3AD203B41FA5}">
                      <a16:colId xmlns:a16="http://schemas.microsoft.com/office/drawing/2014/main" val="487342603"/>
                    </a:ext>
                  </a:extLst>
                </a:gridCol>
                <a:gridCol w="2868444">
                  <a:extLst>
                    <a:ext uri="{9D8B030D-6E8A-4147-A177-3AD203B41FA5}">
                      <a16:colId xmlns:a16="http://schemas.microsoft.com/office/drawing/2014/main" val="2297824842"/>
                    </a:ext>
                  </a:extLst>
                </a:gridCol>
                <a:gridCol w="2675596">
                  <a:extLst>
                    <a:ext uri="{9D8B030D-6E8A-4147-A177-3AD203B41FA5}">
                      <a16:colId xmlns:a16="http://schemas.microsoft.com/office/drawing/2014/main" val="392408099"/>
                    </a:ext>
                  </a:extLst>
                </a:gridCol>
              </a:tblGrid>
              <a:tr h="431532">
                <a:tc>
                  <a:txBody>
                    <a:bodyPr/>
                    <a:lstStyle/>
                    <a:p>
                      <a:pPr marL="0" indent="-180340" algn="just" defTabSz="914400" rtl="0" eaLnBrk="1" latinLnBrk="0" hangingPunct="1">
                        <a:spcAft>
                          <a:spcPts val="0"/>
                        </a:spcAft>
                      </a:pPr>
                      <a:r>
                        <a:rPr lang="es-EC" sz="1600" kern="1200" dirty="0">
                          <a:effectLst/>
                        </a:rPr>
                        <a:t>GRADO HOMOLOGADO COESCOP</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a:effectLst/>
                        </a:rPr>
                        <a:t>GRADO LEY DE DEFENSA</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NÚMERO DE PERSONAL</a:t>
                      </a:r>
                      <a:endParaRPr lang="es-EC" sz="1600" kern="1200" dirty="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241521623"/>
                  </a:ext>
                </a:extLst>
              </a:tr>
              <a:tr h="215766">
                <a:tc>
                  <a:txBody>
                    <a:bodyPr/>
                    <a:lstStyle/>
                    <a:p>
                      <a:pPr marL="0" indent="-180340" algn="just" defTabSz="914400" rtl="0" eaLnBrk="1" latinLnBrk="0" hangingPunct="1">
                        <a:spcAft>
                          <a:spcPts val="0"/>
                        </a:spcAft>
                      </a:pPr>
                      <a:r>
                        <a:rPr lang="es-EC" sz="1600" kern="1200" dirty="0">
                          <a:effectLst/>
                        </a:rPr>
                        <a:t>JEFE </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CAPITÁN</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a:effectLst/>
                        </a:rPr>
                        <a:t>1</a:t>
                      </a:r>
                      <a:endParaRPr lang="es-EC" sz="1600" kern="120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249414474"/>
                  </a:ext>
                </a:extLst>
              </a:tr>
              <a:tr h="215766">
                <a:tc>
                  <a:txBody>
                    <a:bodyPr/>
                    <a:lstStyle/>
                    <a:p>
                      <a:pPr marL="0" indent="-180340" algn="just" defTabSz="914400" rtl="0" eaLnBrk="1" latinLnBrk="0" hangingPunct="1">
                        <a:spcAft>
                          <a:spcPts val="0"/>
                        </a:spcAft>
                      </a:pPr>
                      <a:r>
                        <a:rPr lang="es-EC" sz="1600" kern="1200">
                          <a:effectLst/>
                        </a:rPr>
                        <a:t>SUBJEFE</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SARGENTO</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a:effectLst/>
                        </a:rPr>
                        <a:t>1</a:t>
                      </a:r>
                      <a:endParaRPr lang="es-EC" sz="1600" kern="120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3468323176"/>
                  </a:ext>
                </a:extLst>
              </a:tr>
              <a:tr h="215766">
                <a:tc>
                  <a:txBody>
                    <a:bodyPr/>
                    <a:lstStyle/>
                    <a:p>
                      <a:pPr marL="0" indent="-180340" algn="just" defTabSz="914400" rtl="0" eaLnBrk="1" latinLnBrk="0" hangingPunct="1">
                        <a:spcAft>
                          <a:spcPts val="0"/>
                        </a:spcAft>
                      </a:pPr>
                      <a:r>
                        <a:rPr lang="es-EC" sz="1600" kern="1200">
                          <a:effectLst/>
                        </a:rPr>
                        <a:t>BOMBERO 2</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SARGENTOS</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a:effectLst/>
                        </a:rPr>
                        <a:t>3</a:t>
                      </a:r>
                      <a:endParaRPr lang="es-EC" sz="1600" kern="120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4116451626"/>
                  </a:ext>
                </a:extLst>
              </a:tr>
              <a:tr h="215766">
                <a:tc>
                  <a:txBody>
                    <a:bodyPr/>
                    <a:lstStyle/>
                    <a:p>
                      <a:pPr marL="0" indent="-180340" algn="just" defTabSz="914400" rtl="0" eaLnBrk="1" latinLnBrk="0" hangingPunct="1">
                        <a:spcAft>
                          <a:spcPts val="0"/>
                        </a:spcAft>
                      </a:pPr>
                      <a:r>
                        <a:rPr lang="es-EC" sz="1600" kern="1200">
                          <a:effectLst/>
                        </a:rPr>
                        <a:t>BOMBERO 1</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CABOS</a:t>
                      </a:r>
                      <a:endParaRPr lang="es-EC" sz="1600" kern="1200" dirty="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15</a:t>
                      </a:r>
                      <a:endParaRPr lang="es-EC" sz="1600" kern="1200" dirty="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1901697290"/>
                  </a:ext>
                </a:extLst>
              </a:tr>
              <a:tr h="215766">
                <a:tc>
                  <a:txBody>
                    <a:bodyPr/>
                    <a:lstStyle/>
                    <a:p>
                      <a:pPr marL="0" indent="-180340" algn="just" defTabSz="914400" rtl="0" eaLnBrk="1" latinLnBrk="0" hangingPunct="1">
                        <a:spcAft>
                          <a:spcPts val="0"/>
                        </a:spcAft>
                      </a:pPr>
                      <a:r>
                        <a:rPr lang="es-EC" sz="1600" kern="1200">
                          <a:effectLst/>
                        </a:rPr>
                        <a:t>BOMBERO 1</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a:effectLst/>
                        </a:rPr>
                        <a:t>BOMBEROS</a:t>
                      </a:r>
                      <a:endParaRPr lang="es-EC" sz="1600" kern="1200">
                        <a:solidFill>
                          <a:schemeClr val="tx1"/>
                        </a:solidFill>
                        <a:effectLst/>
                        <a:latin typeface="+mn-lt"/>
                        <a:ea typeface="+mn-ea"/>
                        <a:cs typeface="+mn-cs"/>
                      </a:endParaRPr>
                    </a:p>
                  </a:txBody>
                  <a:tcPr marL="107883" marR="107883" marT="0" marB="0"/>
                </a:tc>
                <a:tc>
                  <a:txBody>
                    <a:bodyPr/>
                    <a:lstStyle/>
                    <a:p>
                      <a:pPr marL="0" indent="-180340" algn="just" defTabSz="914400" rtl="0" eaLnBrk="1" latinLnBrk="0" hangingPunct="1">
                        <a:spcAft>
                          <a:spcPts val="0"/>
                        </a:spcAft>
                      </a:pPr>
                      <a:r>
                        <a:rPr lang="es-EC" sz="1600" kern="1200" dirty="0">
                          <a:effectLst/>
                        </a:rPr>
                        <a:t>7</a:t>
                      </a:r>
                      <a:endParaRPr lang="es-EC" sz="1600" kern="1200" dirty="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1310363863"/>
                  </a:ext>
                </a:extLst>
              </a:tr>
              <a:tr h="452509">
                <a:tc gridSpan="2">
                  <a:txBody>
                    <a:bodyPr/>
                    <a:lstStyle/>
                    <a:p>
                      <a:pPr marL="0" indent="-180340" algn="just" defTabSz="914400" rtl="0" eaLnBrk="1" latinLnBrk="0" hangingPunct="1">
                        <a:spcAft>
                          <a:spcPts val="0"/>
                        </a:spcAft>
                      </a:pPr>
                      <a:r>
                        <a:rPr lang="es-EC" sz="1600" kern="1200" dirty="0">
                          <a:effectLst/>
                        </a:rPr>
                        <a:t> </a:t>
                      </a:r>
                    </a:p>
                    <a:p>
                      <a:pPr marL="0" indent="-180340" algn="just" defTabSz="914400" rtl="0" eaLnBrk="1" latinLnBrk="0" hangingPunct="1">
                        <a:spcAft>
                          <a:spcPts val="0"/>
                        </a:spcAft>
                      </a:pPr>
                      <a:r>
                        <a:rPr lang="es-EC" sz="1600" kern="1200" dirty="0">
                          <a:effectLst/>
                        </a:rPr>
                        <a:t>TOTAL PERSONAL OPERATIVO</a:t>
                      </a:r>
                      <a:endParaRPr lang="es-EC" sz="1600" kern="1200" dirty="0">
                        <a:solidFill>
                          <a:schemeClr val="tx1"/>
                        </a:solidFill>
                        <a:effectLst/>
                        <a:latin typeface="+mn-lt"/>
                        <a:ea typeface="+mn-ea"/>
                        <a:cs typeface="+mn-cs"/>
                      </a:endParaRPr>
                    </a:p>
                  </a:txBody>
                  <a:tcPr marL="107883" marR="107883" marT="0" marB="0"/>
                </a:tc>
                <a:tc hMerge="1">
                  <a:txBody>
                    <a:bodyPr/>
                    <a:lstStyle/>
                    <a:p>
                      <a:endParaRPr lang="es-EC"/>
                    </a:p>
                  </a:txBody>
                  <a:tcPr/>
                </a:tc>
                <a:tc>
                  <a:txBody>
                    <a:bodyPr/>
                    <a:lstStyle/>
                    <a:p>
                      <a:pPr marL="0" indent="-180340" algn="just" defTabSz="914400" rtl="0" eaLnBrk="1" latinLnBrk="0" hangingPunct="1">
                        <a:spcAft>
                          <a:spcPts val="0"/>
                        </a:spcAft>
                      </a:pPr>
                      <a:r>
                        <a:rPr lang="es-EC" sz="1600" kern="1200" dirty="0">
                          <a:effectLst/>
                        </a:rPr>
                        <a:t> </a:t>
                      </a:r>
                    </a:p>
                    <a:p>
                      <a:pPr marL="0" indent="-180340" algn="just" defTabSz="914400" rtl="0" eaLnBrk="1" latinLnBrk="0" hangingPunct="1">
                        <a:spcAft>
                          <a:spcPts val="0"/>
                        </a:spcAft>
                      </a:pPr>
                      <a:r>
                        <a:rPr lang="es-EC" sz="1600" kern="1200" dirty="0">
                          <a:effectLst/>
                        </a:rPr>
                        <a:t>27</a:t>
                      </a:r>
                      <a:endParaRPr lang="es-EC" sz="1600" kern="1200" dirty="0">
                        <a:solidFill>
                          <a:schemeClr val="tx1"/>
                        </a:solidFill>
                        <a:effectLst/>
                        <a:latin typeface="+mn-lt"/>
                        <a:ea typeface="+mn-ea"/>
                        <a:cs typeface="+mn-cs"/>
                      </a:endParaRPr>
                    </a:p>
                  </a:txBody>
                  <a:tcPr marL="107883" marR="107883" marT="0" marB="0"/>
                </a:tc>
                <a:extLst>
                  <a:ext uri="{0D108BD9-81ED-4DB2-BD59-A6C34878D82A}">
                    <a16:rowId xmlns:a16="http://schemas.microsoft.com/office/drawing/2014/main" val="190052539"/>
                  </a:ext>
                </a:extLst>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53636"/>
            <a:ext cx="12192000" cy="1516318"/>
          </a:xfrm>
          <a:prstGeom prst="rect">
            <a:avLst/>
          </a:prstGeom>
        </p:spPr>
      </p:pic>
    </p:spTree>
    <p:extLst>
      <p:ext uri="{BB962C8B-B14F-4D97-AF65-F5344CB8AC3E}">
        <p14:creationId xmlns:p14="http://schemas.microsoft.com/office/powerpoint/2010/main" val="49089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720077" y="224517"/>
            <a:ext cx="5027338"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2020822" y="1196907"/>
            <a:ext cx="7012242" cy="461665"/>
          </a:xfrm>
          <a:prstGeom prst="rect">
            <a:avLst/>
          </a:prstGeom>
        </p:spPr>
        <p:txBody>
          <a:bodyPr wrap="square">
            <a:spAutoFit/>
          </a:bodyPr>
          <a:lstStyle/>
          <a:p>
            <a:r>
              <a:rPr lang="es-ES" sz="2400" b="1" dirty="0">
                <a:ea typeface="Calibri" panose="020F0502020204030204" pitchFamily="34" charset="0"/>
              </a:rPr>
              <a:t>Personal Administrativo en los procesos de Apoyo:</a:t>
            </a:r>
            <a:endParaRPr lang="es-EC" sz="2400" b="1" dirty="0">
              <a:ea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185528"/>
              </p:ext>
            </p:extLst>
          </p:nvPr>
        </p:nvGraphicFramePr>
        <p:xfrm>
          <a:off x="2020822" y="1903762"/>
          <a:ext cx="8425848" cy="3283171"/>
        </p:xfrm>
        <a:graphic>
          <a:graphicData uri="http://schemas.openxmlformats.org/drawingml/2006/table">
            <a:tbl>
              <a:tblPr firstRow="1" firstCol="1" bandRow="1">
                <a:tableStyleId>{BDBED569-4797-4DF1-A0F4-6AAB3CD982D8}</a:tableStyleId>
              </a:tblPr>
              <a:tblGrid>
                <a:gridCol w="3622332">
                  <a:extLst>
                    <a:ext uri="{9D8B030D-6E8A-4147-A177-3AD203B41FA5}">
                      <a16:colId xmlns:a16="http://schemas.microsoft.com/office/drawing/2014/main" val="2694289354"/>
                    </a:ext>
                  </a:extLst>
                </a:gridCol>
                <a:gridCol w="3053230">
                  <a:extLst>
                    <a:ext uri="{9D8B030D-6E8A-4147-A177-3AD203B41FA5}">
                      <a16:colId xmlns:a16="http://schemas.microsoft.com/office/drawing/2014/main" val="3859350281"/>
                    </a:ext>
                  </a:extLst>
                </a:gridCol>
                <a:gridCol w="1750286">
                  <a:extLst>
                    <a:ext uri="{9D8B030D-6E8A-4147-A177-3AD203B41FA5}">
                      <a16:colId xmlns:a16="http://schemas.microsoft.com/office/drawing/2014/main" val="3966516195"/>
                    </a:ext>
                  </a:extLst>
                </a:gridCol>
              </a:tblGrid>
              <a:tr h="475583">
                <a:tc>
                  <a:txBody>
                    <a:bodyPr/>
                    <a:lstStyle/>
                    <a:p>
                      <a:pPr marL="13970" indent="-13970">
                        <a:spcAft>
                          <a:spcPts val="0"/>
                        </a:spcAft>
                      </a:pPr>
                      <a:r>
                        <a:rPr lang="es-EC" sz="1600" kern="100" dirty="0">
                          <a:effectLst/>
                        </a:rPr>
                        <a:t>ÁREA ADMINISTRATIVA</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RELACIÓN CONTRACTUAL</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NÚMERO DE PERSONAL</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14548665"/>
                  </a:ext>
                </a:extLst>
              </a:tr>
              <a:tr h="237791">
                <a:tc>
                  <a:txBody>
                    <a:bodyPr/>
                    <a:lstStyle/>
                    <a:p>
                      <a:pPr marL="13970" indent="-13970">
                        <a:spcAft>
                          <a:spcPts val="0"/>
                        </a:spcAft>
                      </a:pPr>
                      <a:r>
                        <a:rPr lang="es-EC" sz="1600" kern="100" dirty="0">
                          <a:effectLst/>
                        </a:rPr>
                        <a:t>ASESORÍA JURÍDICA</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03752589"/>
                  </a:ext>
                </a:extLst>
              </a:tr>
              <a:tr h="237791">
                <a:tc>
                  <a:txBody>
                    <a:bodyPr/>
                    <a:lstStyle/>
                    <a:p>
                      <a:pPr marL="13970" indent="-13970">
                        <a:spcAft>
                          <a:spcPts val="0"/>
                        </a:spcAft>
                      </a:pPr>
                      <a:r>
                        <a:rPr lang="es-EC" sz="1600" kern="100" dirty="0">
                          <a:effectLst/>
                        </a:rPr>
                        <a:t>TALENTO HUMANO</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PROVISIONAL</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71394920"/>
                  </a:ext>
                </a:extLst>
              </a:tr>
              <a:tr h="237791">
                <a:tc>
                  <a:txBody>
                    <a:bodyPr/>
                    <a:lstStyle/>
                    <a:p>
                      <a:pPr marL="13970" indent="-13970">
                        <a:spcAft>
                          <a:spcPts val="0"/>
                        </a:spcAft>
                      </a:pPr>
                      <a:r>
                        <a:rPr lang="es-EC" sz="1600" kern="100" dirty="0">
                          <a:effectLst/>
                        </a:rPr>
                        <a:t>SECRETARIA</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97080982"/>
                  </a:ext>
                </a:extLst>
              </a:tr>
              <a:tr h="237791">
                <a:tc>
                  <a:txBody>
                    <a:bodyPr/>
                    <a:lstStyle/>
                    <a:p>
                      <a:pPr marL="13970" indent="-13970">
                        <a:spcAft>
                          <a:spcPts val="0"/>
                        </a:spcAft>
                      </a:pPr>
                      <a:r>
                        <a:rPr lang="es-EC" sz="1600" kern="100" dirty="0">
                          <a:effectLst/>
                        </a:rPr>
                        <a:t>TESORERIA</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3743348268"/>
                  </a:ext>
                </a:extLst>
              </a:tr>
              <a:tr h="237791">
                <a:tc>
                  <a:txBody>
                    <a:bodyPr/>
                    <a:lstStyle/>
                    <a:p>
                      <a:pPr marL="13970" indent="-13970">
                        <a:spcAft>
                          <a:spcPts val="0"/>
                        </a:spcAft>
                      </a:pPr>
                      <a:r>
                        <a:rPr lang="es-EC" sz="1600" kern="100" dirty="0">
                          <a:effectLst/>
                        </a:rPr>
                        <a:t>RECAUDACIÓN</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4126562632"/>
                  </a:ext>
                </a:extLst>
              </a:tr>
              <a:tr h="241135">
                <a:tc>
                  <a:txBody>
                    <a:bodyPr/>
                    <a:lstStyle/>
                    <a:p>
                      <a:pPr marL="13970" indent="-13970">
                        <a:spcAft>
                          <a:spcPts val="0"/>
                        </a:spcAft>
                      </a:pPr>
                      <a:r>
                        <a:rPr lang="es-EC" sz="1600" kern="100">
                          <a:effectLst/>
                        </a:rPr>
                        <a:t>AUXILIAR RECAUDACIÓN</a:t>
                      </a:r>
                      <a:endParaRPr lang="es-EC"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SERVICIOS OCASIONALES</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3295888263"/>
                  </a:ext>
                </a:extLst>
              </a:tr>
              <a:tr h="237791">
                <a:tc>
                  <a:txBody>
                    <a:bodyPr/>
                    <a:lstStyle/>
                    <a:p>
                      <a:pPr marL="13970" indent="-13970">
                        <a:spcAft>
                          <a:spcPts val="0"/>
                        </a:spcAft>
                      </a:pPr>
                      <a:r>
                        <a:rPr lang="es-EC" sz="1600" kern="100">
                          <a:effectLst/>
                        </a:rPr>
                        <a:t>CONTABILIDAD</a:t>
                      </a:r>
                      <a:endParaRPr lang="es-EC"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54346933"/>
                  </a:ext>
                </a:extLst>
              </a:tr>
              <a:tr h="237791">
                <a:tc>
                  <a:txBody>
                    <a:bodyPr/>
                    <a:lstStyle/>
                    <a:p>
                      <a:pPr marL="13970" indent="-13970">
                        <a:spcAft>
                          <a:spcPts val="0"/>
                        </a:spcAft>
                      </a:pPr>
                      <a:r>
                        <a:rPr lang="es-EC" sz="1600" kern="100">
                          <a:effectLst/>
                        </a:rPr>
                        <a:t>COMPRAS PÚBLICAS</a:t>
                      </a:r>
                      <a:endParaRPr lang="es-EC"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228781138"/>
                  </a:ext>
                </a:extLst>
              </a:tr>
              <a:tr h="237791">
                <a:tc>
                  <a:txBody>
                    <a:bodyPr/>
                    <a:lstStyle/>
                    <a:p>
                      <a:pPr marL="13970" indent="-13970">
                        <a:spcAft>
                          <a:spcPts val="0"/>
                        </a:spcAft>
                      </a:pPr>
                      <a:r>
                        <a:rPr lang="es-EC" sz="1600" kern="100">
                          <a:effectLst/>
                        </a:rPr>
                        <a:t>TECNOLOGÍAS DE LA INFORMACIÓN</a:t>
                      </a:r>
                      <a:endParaRPr lang="es-EC" sz="20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PROVISIONAL</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616240540"/>
                  </a:ext>
                </a:extLst>
              </a:tr>
              <a:tr h="275284">
                <a:tc>
                  <a:txBody>
                    <a:bodyPr/>
                    <a:lstStyle/>
                    <a:p>
                      <a:pPr marL="13970" indent="-13970">
                        <a:spcAft>
                          <a:spcPts val="0"/>
                        </a:spcAft>
                      </a:pPr>
                      <a:r>
                        <a:rPr lang="es-EC" sz="1600" kern="100" dirty="0">
                          <a:effectLst/>
                        </a:rPr>
                        <a:t>ADM. BIENES Y CONTROL DE VEHÍCULOS</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spcAft>
                          <a:spcPts val="0"/>
                        </a:spcAft>
                      </a:pPr>
                      <a:r>
                        <a:rPr lang="es-EC" sz="1600" kern="100" dirty="0">
                          <a:effectLst/>
                        </a:rPr>
                        <a:t>NOMBRAMIENTO PERMANENTE</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algn="ctr">
                        <a:spcAft>
                          <a:spcPts val="0"/>
                        </a:spcAft>
                      </a:pPr>
                      <a:r>
                        <a:rPr lang="es-EC" sz="1600" kern="100" dirty="0">
                          <a:effectLst/>
                        </a:rPr>
                        <a:t>1</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779791309"/>
                  </a:ext>
                </a:extLst>
              </a:tr>
              <a:tr h="325647">
                <a:tc gridSpan="2">
                  <a:txBody>
                    <a:bodyPr/>
                    <a:lstStyle/>
                    <a:p>
                      <a:pPr marL="13970" indent="-13970" algn="r">
                        <a:spcAft>
                          <a:spcPts val="0"/>
                        </a:spcAft>
                      </a:pPr>
                      <a:r>
                        <a:rPr lang="es-EC" sz="1600" kern="100" dirty="0">
                          <a:effectLst/>
                        </a:rPr>
                        <a:t>TOTAL PERSONAL ADMINISTRATIVO</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hMerge="1">
                  <a:txBody>
                    <a:bodyPr/>
                    <a:lstStyle/>
                    <a:p>
                      <a:endParaRPr lang="es-EC"/>
                    </a:p>
                  </a:txBody>
                  <a:tcPr/>
                </a:tc>
                <a:tc>
                  <a:txBody>
                    <a:bodyPr/>
                    <a:lstStyle/>
                    <a:p>
                      <a:pPr algn="ctr">
                        <a:spcAft>
                          <a:spcPts val="0"/>
                        </a:spcAft>
                      </a:pPr>
                      <a:r>
                        <a:rPr lang="es-EC" sz="1600" kern="100" dirty="0">
                          <a:effectLst/>
                        </a:rPr>
                        <a:t>10</a:t>
                      </a:r>
                      <a:endPar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77744062"/>
                  </a:ext>
                </a:extLst>
              </a:tr>
            </a:tbl>
          </a:graphicData>
        </a:graphic>
      </p:graphicFrame>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77312"/>
            <a:ext cx="12192000" cy="1392641"/>
          </a:xfrm>
          <a:prstGeom prst="rect">
            <a:avLst/>
          </a:prstGeom>
        </p:spPr>
      </p:pic>
    </p:spTree>
    <p:extLst>
      <p:ext uri="{BB962C8B-B14F-4D97-AF65-F5344CB8AC3E}">
        <p14:creationId xmlns:p14="http://schemas.microsoft.com/office/powerpoint/2010/main" val="2131853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CD0A6BE-DBFA-8817-4E5E-AC84C9621F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90737"/>
            <a:ext cx="12192000" cy="1492664"/>
          </a:xfrm>
          <a:prstGeom prst="rect">
            <a:avLst/>
          </a:prstGeom>
        </p:spPr>
      </p:pic>
      <p:sp>
        <p:nvSpPr>
          <p:cNvPr id="5" name="Rectángulo 4">
            <a:extLst>
              <a:ext uri="{FF2B5EF4-FFF2-40B4-BE49-F238E27FC236}">
                <a16:creationId xmlns:a16="http://schemas.microsoft.com/office/drawing/2014/main" id="{614F3057-4D16-35AF-7C48-A3C36ABC6E9D}"/>
              </a:ext>
            </a:extLst>
          </p:cNvPr>
          <p:cNvSpPr/>
          <p:nvPr/>
        </p:nvSpPr>
        <p:spPr>
          <a:xfrm>
            <a:off x="4013515" y="245799"/>
            <a:ext cx="5027338"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964F2030-E219-0B34-AEB6-BC0BD097D243}"/>
              </a:ext>
            </a:extLst>
          </p:cNvPr>
          <p:cNvGraphicFramePr>
            <a:graphicFrameLocks noGrp="1"/>
          </p:cNvGraphicFramePr>
          <p:nvPr>
            <p:extLst>
              <p:ext uri="{D42A27DB-BD31-4B8C-83A1-F6EECF244321}">
                <p14:modId xmlns:p14="http://schemas.microsoft.com/office/powerpoint/2010/main" val="2609232548"/>
              </p:ext>
            </p:extLst>
          </p:nvPr>
        </p:nvGraphicFramePr>
        <p:xfrm>
          <a:off x="1597430" y="2190839"/>
          <a:ext cx="8997139" cy="3138668"/>
        </p:xfrm>
        <a:graphic>
          <a:graphicData uri="http://schemas.openxmlformats.org/drawingml/2006/table">
            <a:tbl>
              <a:tblPr firstRow="1" firstCol="1" bandRow="1">
                <a:tableStyleId>{BDBED569-4797-4DF1-A0F4-6AAB3CD982D8}</a:tableStyleId>
              </a:tblPr>
              <a:tblGrid>
                <a:gridCol w="4816824">
                  <a:extLst>
                    <a:ext uri="{9D8B030D-6E8A-4147-A177-3AD203B41FA5}">
                      <a16:colId xmlns:a16="http://schemas.microsoft.com/office/drawing/2014/main" val="2694289354"/>
                    </a:ext>
                  </a:extLst>
                </a:gridCol>
                <a:gridCol w="2311356">
                  <a:extLst>
                    <a:ext uri="{9D8B030D-6E8A-4147-A177-3AD203B41FA5}">
                      <a16:colId xmlns:a16="http://schemas.microsoft.com/office/drawing/2014/main" val="3859350281"/>
                    </a:ext>
                  </a:extLst>
                </a:gridCol>
                <a:gridCol w="1868959">
                  <a:extLst>
                    <a:ext uri="{9D8B030D-6E8A-4147-A177-3AD203B41FA5}">
                      <a16:colId xmlns:a16="http://schemas.microsoft.com/office/drawing/2014/main" val="3966516195"/>
                    </a:ext>
                  </a:extLst>
                </a:gridCol>
              </a:tblGrid>
              <a:tr h="303306">
                <a:tc>
                  <a:txBody>
                    <a:bodyPr/>
                    <a:lstStyle/>
                    <a:p>
                      <a:pPr marL="13970" indent="-13970" algn="ctr">
                        <a:spcAft>
                          <a:spcPts val="0"/>
                        </a:spcAft>
                      </a:pPr>
                      <a:r>
                        <a:rPr lang="es-EC" sz="2000" kern="100" dirty="0">
                          <a:effectLst/>
                        </a:rPr>
                        <a:t>CAPACITACIONES</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lgn="ctr">
                        <a:spcAft>
                          <a:spcPts val="0"/>
                        </a:spcAft>
                      </a:pPr>
                      <a:r>
                        <a:rPr lang="es-EC" sz="2000" b="1" kern="100" dirty="0">
                          <a:solidFill>
                            <a:schemeClr val="tx1"/>
                          </a:solidFill>
                          <a:effectLst/>
                          <a:latin typeface="+mn-lt"/>
                          <a:ea typeface="+mn-ea"/>
                          <a:cs typeface="+mn-cs"/>
                        </a:rPr>
                        <a:t>LUGAR </a:t>
                      </a:r>
                    </a:p>
                  </a:txBody>
                  <a:tcPr marL="95273" marR="95273" marT="0" marB="0"/>
                </a:tc>
                <a:tc>
                  <a:txBody>
                    <a:bodyPr/>
                    <a:lstStyle/>
                    <a:p>
                      <a:pPr marL="13970" indent="-13970" algn="ctr">
                        <a:spcAft>
                          <a:spcPts val="0"/>
                        </a:spcAft>
                      </a:pPr>
                      <a:r>
                        <a:rPr lang="es-EC" sz="2000" kern="100" dirty="0">
                          <a:effectLst/>
                        </a:rPr>
                        <a:t># DE PERSONAL</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14548665"/>
                  </a:ext>
                </a:extLst>
              </a:tr>
              <a:tr h="393541">
                <a:tc>
                  <a:txBody>
                    <a:bodyPr/>
                    <a:lstStyle/>
                    <a:p>
                      <a:pPr marL="13970" indent="-13970">
                        <a:spcAft>
                          <a:spcPts val="0"/>
                        </a:spcAft>
                      </a:pPr>
                      <a:r>
                        <a:rPr lang="es-EC" sz="2000" b="1" kern="100" dirty="0">
                          <a:solidFill>
                            <a:schemeClr val="tx1"/>
                          </a:solidFill>
                          <a:effectLst/>
                          <a:latin typeface="+mn-lt"/>
                          <a:ea typeface="+mn-ea"/>
                          <a:cs typeface="+mn-cs"/>
                        </a:rPr>
                        <a:t>Actualización Bomberil nivel II</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Cali Colombia</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95273" marR="95273" marT="0" marB="0"/>
                </a:tc>
                <a:extLst>
                  <a:ext uri="{0D108BD9-81ED-4DB2-BD59-A6C34878D82A}">
                    <a16:rowId xmlns:a16="http://schemas.microsoft.com/office/drawing/2014/main" val="2003752589"/>
                  </a:ext>
                </a:extLst>
              </a:tr>
              <a:tr h="386808">
                <a:tc>
                  <a:txBody>
                    <a:bodyPr/>
                    <a:lstStyle/>
                    <a:p>
                      <a:pPr marL="13970" indent="-13970">
                        <a:spcAft>
                          <a:spcPts val="0"/>
                        </a:spcAft>
                      </a:pPr>
                      <a:r>
                        <a:rPr lang="es-EC" sz="2000" b="1" kern="100" dirty="0">
                          <a:solidFill>
                            <a:schemeClr val="tx1"/>
                          </a:solidFill>
                          <a:effectLst/>
                          <a:latin typeface="+mn-lt"/>
                          <a:ea typeface="+mn-ea"/>
                          <a:cs typeface="+mn-cs"/>
                        </a:rPr>
                        <a:t>Curso Rescate Vertical nivel Instructores</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Otavalo </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95273" marR="95273" marT="0" marB="0"/>
                </a:tc>
                <a:extLst>
                  <a:ext uri="{0D108BD9-81ED-4DB2-BD59-A6C34878D82A}">
                    <a16:rowId xmlns:a16="http://schemas.microsoft.com/office/drawing/2014/main" val="2071394920"/>
                  </a:ext>
                </a:extLst>
              </a:tr>
              <a:tr h="393456">
                <a:tc>
                  <a:txBody>
                    <a:bodyPr/>
                    <a:lstStyle/>
                    <a:p>
                      <a:pPr marL="13970" indent="-13970">
                        <a:spcAft>
                          <a:spcPts val="0"/>
                        </a:spcAft>
                      </a:pPr>
                      <a:r>
                        <a:rPr lang="es-EC" sz="2000" b="1" kern="100" dirty="0">
                          <a:solidFill>
                            <a:schemeClr val="tx1"/>
                          </a:solidFill>
                          <a:effectLst/>
                          <a:latin typeface="+mn-lt"/>
                          <a:ea typeface="+mn-ea"/>
                          <a:cs typeface="+mn-cs"/>
                        </a:rPr>
                        <a:t>Curso buceo nivel Seguridad Ciudadana</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Latacunga </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95273" marR="95273" marT="0" marB="0"/>
                </a:tc>
                <a:extLst>
                  <a:ext uri="{0D108BD9-81ED-4DB2-BD59-A6C34878D82A}">
                    <a16:rowId xmlns:a16="http://schemas.microsoft.com/office/drawing/2014/main" val="1497080982"/>
                  </a:ext>
                </a:extLst>
              </a:tr>
              <a:tr h="410659">
                <a:tc>
                  <a:txBody>
                    <a:bodyPr/>
                    <a:lstStyle/>
                    <a:p>
                      <a:pPr marL="13970" marR="0" lvl="0" indent="-13970" algn="l" defTabSz="914400" rtl="0" eaLnBrk="1" fontAlgn="auto" latinLnBrk="0" hangingPunct="1">
                        <a:lnSpc>
                          <a:spcPct val="100000"/>
                        </a:lnSpc>
                        <a:spcBef>
                          <a:spcPts val="0"/>
                        </a:spcBef>
                        <a:spcAft>
                          <a:spcPts val="0"/>
                        </a:spcAft>
                        <a:buClrTx/>
                        <a:buSzTx/>
                        <a:buFontTx/>
                        <a:buNone/>
                        <a:tabLst/>
                        <a:defRPr/>
                      </a:pPr>
                      <a:r>
                        <a:rPr lang="es-ES" sz="2000" dirty="0"/>
                        <a:t>Instructor en primeros auxilios, RECP y DEA estándar</a:t>
                      </a:r>
                      <a:endParaRPr lang="es-EC" sz="2000" b="1" kern="100" dirty="0">
                        <a:solidFill>
                          <a:srgbClr val="FF0000"/>
                        </a:solidFill>
                        <a:effectLst/>
                        <a:latin typeface="+mn-lt"/>
                        <a:ea typeface="+mn-ea"/>
                        <a:cs typeface="+mn-cs"/>
                      </a:endParaRP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Quito </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95273" marR="95273" marT="0" marB="0"/>
                </a:tc>
                <a:extLst>
                  <a:ext uri="{0D108BD9-81ED-4DB2-BD59-A6C34878D82A}">
                    <a16:rowId xmlns:a16="http://schemas.microsoft.com/office/drawing/2014/main" val="3743348268"/>
                  </a:ext>
                </a:extLst>
              </a:tr>
              <a:tr h="361291">
                <a:tc>
                  <a:txBody>
                    <a:bodyPr/>
                    <a:lstStyle/>
                    <a:p>
                      <a:pPr marL="13970" indent="-13970">
                        <a:spcAft>
                          <a:spcPts val="0"/>
                        </a:spcAft>
                      </a:pPr>
                      <a:r>
                        <a:rPr lang="es-EC" sz="2000" b="1" kern="100" dirty="0">
                          <a:solidFill>
                            <a:schemeClr val="tx1"/>
                          </a:solidFill>
                          <a:effectLst/>
                          <a:latin typeface="+mn-lt"/>
                          <a:ea typeface="+mn-ea"/>
                          <a:cs typeface="+mn-cs"/>
                        </a:rPr>
                        <a:t>Curso de Rescate Vehicular Nivel I</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Montufar</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95273" marR="95273" marT="0" marB="0"/>
                </a:tc>
                <a:extLst>
                  <a:ext uri="{0D108BD9-81ED-4DB2-BD59-A6C34878D82A}">
                    <a16:rowId xmlns:a16="http://schemas.microsoft.com/office/drawing/2014/main" val="4126562632"/>
                  </a:ext>
                </a:extLst>
              </a:tr>
              <a:tr h="374673">
                <a:tc>
                  <a:txBody>
                    <a:bodyPr/>
                    <a:lstStyle/>
                    <a:p>
                      <a:pPr marL="13970" indent="-13970">
                        <a:spcAft>
                          <a:spcPts val="0"/>
                        </a:spcAft>
                      </a:pPr>
                      <a:r>
                        <a:rPr lang="es-EC" sz="2000" b="1" kern="100" dirty="0">
                          <a:solidFill>
                            <a:schemeClr val="tx1"/>
                          </a:solidFill>
                          <a:effectLst/>
                          <a:latin typeface="+mn-lt"/>
                          <a:ea typeface="+mn-ea"/>
                          <a:cs typeface="+mn-cs"/>
                        </a:rPr>
                        <a:t>Técnicas de Rescate vehicular avanzado </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Santa Elena</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95273" marR="95273" marT="0" marB="0"/>
                </a:tc>
                <a:extLst>
                  <a:ext uri="{0D108BD9-81ED-4DB2-BD59-A6C34878D82A}">
                    <a16:rowId xmlns:a16="http://schemas.microsoft.com/office/drawing/2014/main" val="3295888263"/>
                  </a:ext>
                </a:extLst>
              </a:tr>
              <a:tr h="314499">
                <a:tc>
                  <a:txBody>
                    <a:bodyPr/>
                    <a:lstStyle/>
                    <a:p>
                      <a:pPr marL="13970" indent="-13970">
                        <a:spcAft>
                          <a:spcPts val="0"/>
                        </a:spcAft>
                      </a:pPr>
                      <a:r>
                        <a:rPr lang="es-EC" sz="2000" b="1" kern="100" dirty="0">
                          <a:solidFill>
                            <a:schemeClr val="tx1"/>
                          </a:solidFill>
                          <a:effectLst/>
                          <a:latin typeface="+mn-lt"/>
                          <a:ea typeface="+mn-ea"/>
                          <a:cs typeface="+mn-cs"/>
                        </a:rPr>
                        <a:t>Reentrenamiento técnico de bomberos</a:t>
                      </a:r>
                    </a:p>
                  </a:txBody>
                  <a:tcPr marL="95273" marR="95273" marT="0" marB="0"/>
                </a:tc>
                <a:tc>
                  <a:txBody>
                    <a:bodyPr/>
                    <a:lstStyle/>
                    <a:p>
                      <a:pPr marL="13970" indent="-13970" algn="l">
                        <a:spcAft>
                          <a:spcPts val="0"/>
                        </a:spcAft>
                      </a:pPr>
                      <a:r>
                        <a:rPr lang="es-EC" sz="2000" b="1" kern="100" dirty="0">
                          <a:solidFill>
                            <a:schemeClr val="tx1"/>
                          </a:solidFill>
                          <a:effectLst/>
                          <a:latin typeface="+mn-lt"/>
                          <a:ea typeface="+mn-ea"/>
                          <a:cs typeface="+mn-cs"/>
                        </a:rPr>
                        <a:t>Orellana</a:t>
                      </a:r>
                    </a:p>
                  </a:txBody>
                  <a:tcPr marL="95273" marR="95273" marT="0" marB="0"/>
                </a:tc>
                <a:tc>
                  <a:txBody>
                    <a:bodyPr/>
                    <a:lstStyle/>
                    <a:p>
                      <a:pPr algn="ctr">
                        <a:spcAft>
                          <a:spcPts val="0"/>
                        </a:spcAft>
                      </a:pPr>
                      <a:r>
                        <a:rPr lang="es-EC" sz="2000" b="1" kern="100" dirty="0">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95273" marR="95273" marT="0" marB="0"/>
                </a:tc>
                <a:extLst>
                  <a:ext uri="{0D108BD9-81ED-4DB2-BD59-A6C34878D82A}">
                    <a16:rowId xmlns:a16="http://schemas.microsoft.com/office/drawing/2014/main" val="2054346933"/>
                  </a:ext>
                </a:extLst>
              </a:tr>
            </a:tbl>
          </a:graphicData>
        </a:graphic>
      </p:graphicFrame>
      <p:sp>
        <p:nvSpPr>
          <p:cNvPr id="7" name="Rectángulo 6">
            <a:extLst>
              <a:ext uri="{FF2B5EF4-FFF2-40B4-BE49-F238E27FC236}">
                <a16:creationId xmlns:a16="http://schemas.microsoft.com/office/drawing/2014/main" id="{E457578A-816B-471C-CEF5-A60DE2A00ED1}"/>
              </a:ext>
            </a:extLst>
          </p:cNvPr>
          <p:cNvSpPr/>
          <p:nvPr/>
        </p:nvSpPr>
        <p:spPr>
          <a:xfrm>
            <a:off x="1364030" y="1267264"/>
            <a:ext cx="9111228" cy="461665"/>
          </a:xfrm>
          <a:prstGeom prst="rect">
            <a:avLst/>
          </a:prstGeom>
        </p:spPr>
        <p:txBody>
          <a:bodyPr wrap="square">
            <a:spAutoFit/>
          </a:bodyPr>
          <a:lstStyle/>
          <a:p>
            <a:r>
              <a:rPr lang="es-ES" sz="2400" b="1" dirty="0">
                <a:ea typeface="Calibri" panose="020F0502020204030204" pitchFamily="34" charset="0"/>
              </a:rPr>
              <a:t>Capacitación y entrenamiento al personal Operativo:</a:t>
            </a:r>
            <a:endParaRPr lang="es-EC" sz="2400" b="1" dirty="0">
              <a:ea typeface="Calibri" panose="020F0502020204030204" pitchFamily="34" charset="0"/>
            </a:endParaRPr>
          </a:p>
        </p:txBody>
      </p:sp>
    </p:spTree>
    <p:extLst>
      <p:ext uri="{BB962C8B-B14F-4D97-AF65-F5344CB8AC3E}">
        <p14:creationId xmlns:p14="http://schemas.microsoft.com/office/powerpoint/2010/main" val="540701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424AD2-0A30-F411-F260-4CE521C6B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20872"/>
            <a:ext cx="12192000" cy="1449082"/>
          </a:xfrm>
          <a:prstGeom prst="rect">
            <a:avLst/>
          </a:prstGeom>
        </p:spPr>
      </p:pic>
      <p:pic>
        <p:nvPicPr>
          <p:cNvPr id="6" name="Imagen 5">
            <a:extLst>
              <a:ext uri="{FF2B5EF4-FFF2-40B4-BE49-F238E27FC236}">
                <a16:creationId xmlns:a16="http://schemas.microsoft.com/office/drawing/2014/main" id="{83AE9BEA-3292-07FD-62D8-C12BBF155DE6}"/>
              </a:ext>
            </a:extLst>
          </p:cNvPr>
          <p:cNvPicPr>
            <a:picLocks noChangeAspect="1"/>
          </p:cNvPicPr>
          <p:nvPr/>
        </p:nvPicPr>
        <p:blipFill rotWithShape="1">
          <a:blip r:embed="rId3"/>
          <a:srcRect t="16604"/>
          <a:stretch/>
        </p:blipFill>
        <p:spPr>
          <a:xfrm>
            <a:off x="206189" y="338057"/>
            <a:ext cx="3621740" cy="2647189"/>
          </a:xfrm>
          <a:prstGeom prst="rect">
            <a:avLst/>
          </a:prstGeom>
        </p:spPr>
      </p:pic>
      <p:pic>
        <p:nvPicPr>
          <p:cNvPr id="9" name="Imagen 8">
            <a:extLst>
              <a:ext uri="{FF2B5EF4-FFF2-40B4-BE49-F238E27FC236}">
                <a16:creationId xmlns:a16="http://schemas.microsoft.com/office/drawing/2014/main" id="{B82EF0A0-00C9-7D2F-3334-D95456E518CC}"/>
              </a:ext>
            </a:extLst>
          </p:cNvPr>
          <p:cNvPicPr>
            <a:picLocks noChangeAspect="1"/>
          </p:cNvPicPr>
          <p:nvPr/>
        </p:nvPicPr>
        <p:blipFill rotWithShape="1">
          <a:blip r:embed="rId4"/>
          <a:srcRect r="15033"/>
          <a:stretch/>
        </p:blipFill>
        <p:spPr>
          <a:xfrm>
            <a:off x="206189" y="3260539"/>
            <a:ext cx="4459118" cy="2821730"/>
          </a:xfrm>
          <a:prstGeom prst="rect">
            <a:avLst/>
          </a:prstGeom>
        </p:spPr>
      </p:pic>
      <p:pic>
        <p:nvPicPr>
          <p:cNvPr id="10" name="Imagen 9">
            <a:extLst>
              <a:ext uri="{FF2B5EF4-FFF2-40B4-BE49-F238E27FC236}">
                <a16:creationId xmlns:a16="http://schemas.microsoft.com/office/drawing/2014/main" id="{C47DF162-FB81-38A5-9A71-AAE2D87253C4}"/>
              </a:ext>
            </a:extLst>
          </p:cNvPr>
          <p:cNvPicPr>
            <a:picLocks noChangeAspect="1"/>
          </p:cNvPicPr>
          <p:nvPr/>
        </p:nvPicPr>
        <p:blipFill>
          <a:blip r:embed="rId5"/>
          <a:stretch>
            <a:fillRect/>
          </a:stretch>
        </p:blipFill>
        <p:spPr>
          <a:xfrm>
            <a:off x="8895721" y="901892"/>
            <a:ext cx="3125032" cy="4302120"/>
          </a:xfrm>
          <a:prstGeom prst="rect">
            <a:avLst/>
          </a:prstGeom>
        </p:spPr>
      </p:pic>
      <p:pic>
        <p:nvPicPr>
          <p:cNvPr id="11" name="Imagen 10">
            <a:extLst>
              <a:ext uri="{FF2B5EF4-FFF2-40B4-BE49-F238E27FC236}">
                <a16:creationId xmlns:a16="http://schemas.microsoft.com/office/drawing/2014/main" id="{7981D427-95E1-1777-8540-842178240198}"/>
              </a:ext>
            </a:extLst>
          </p:cNvPr>
          <p:cNvPicPr>
            <a:picLocks noChangeAspect="1"/>
          </p:cNvPicPr>
          <p:nvPr/>
        </p:nvPicPr>
        <p:blipFill rotWithShape="1">
          <a:blip r:embed="rId6"/>
          <a:srcRect l="27802"/>
          <a:stretch/>
        </p:blipFill>
        <p:spPr>
          <a:xfrm>
            <a:off x="5067792" y="3260539"/>
            <a:ext cx="3621741" cy="2821730"/>
          </a:xfrm>
          <a:prstGeom prst="rect">
            <a:avLst/>
          </a:prstGeom>
        </p:spPr>
      </p:pic>
      <p:pic>
        <p:nvPicPr>
          <p:cNvPr id="12" name="Imagen 11">
            <a:extLst>
              <a:ext uri="{FF2B5EF4-FFF2-40B4-BE49-F238E27FC236}">
                <a16:creationId xmlns:a16="http://schemas.microsoft.com/office/drawing/2014/main" id="{1AB33FEB-F4AB-35DD-76B1-0E777F490A47}"/>
              </a:ext>
            </a:extLst>
          </p:cNvPr>
          <p:cNvPicPr>
            <a:picLocks noChangeAspect="1"/>
          </p:cNvPicPr>
          <p:nvPr/>
        </p:nvPicPr>
        <p:blipFill>
          <a:blip r:embed="rId7"/>
          <a:stretch>
            <a:fillRect/>
          </a:stretch>
        </p:blipFill>
        <p:spPr>
          <a:xfrm>
            <a:off x="3983419" y="338057"/>
            <a:ext cx="4706114" cy="2647189"/>
          </a:xfrm>
          <a:prstGeom prst="rect">
            <a:avLst/>
          </a:prstGeom>
        </p:spPr>
      </p:pic>
    </p:spTree>
    <p:extLst>
      <p:ext uri="{BB962C8B-B14F-4D97-AF65-F5344CB8AC3E}">
        <p14:creationId xmlns:p14="http://schemas.microsoft.com/office/powerpoint/2010/main" val="22157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03BE70C4-0292-AD2E-FF1B-72A1EF2DA58F}"/>
              </a:ext>
            </a:extLst>
          </p:cNvPr>
          <p:cNvGraphicFramePr>
            <a:graphicFrameLocks noGrp="1"/>
          </p:cNvGraphicFramePr>
          <p:nvPr>
            <p:extLst>
              <p:ext uri="{D42A27DB-BD31-4B8C-83A1-F6EECF244321}">
                <p14:modId xmlns:p14="http://schemas.microsoft.com/office/powerpoint/2010/main" val="2977150858"/>
              </p:ext>
            </p:extLst>
          </p:nvPr>
        </p:nvGraphicFramePr>
        <p:xfrm>
          <a:off x="1540386" y="1764504"/>
          <a:ext cx="9111228" cy="3937050"/>
        </p:xfrm>
        <a:graphic>
          <a:graphicData uri="http://schemas.openxmlformats.org/drawingml/2006/table">
            <a:tbl>
              <a:tblPr firstRow="1" firstCol="1" bandRow="1">
                <a:tableStyleId>{BDBED569-4797-4DF1-A0F4-6AAB3CD982D8}</a:tableStyleId>
              </a:tblPr>
              <a:tblGrid>
                <a:gridCol w="5465532">
                  <a:extLst>
                    <a:ext uri="{9D8B030D-6E8A-4147-A177-3AD203B41FA5}">
                      <a16:colId xmlns:a16="http://schemas.microsoft.com/office/drawing/2014/main" val="2694289354"/>
                    </a:ext>
                  </a:extLst>
                </a:gridCol>
                <a:gridCol w="1728157">
                  <a:extLst>
                    <a:ext uri="{9D8B030D-6E8A-4147-A177-3AD203B41FA5}">
                      <a16:colId xmlns:a16="http://schemas.microsoft.com/office/drawing/2014/main" val="3859350281"/>
                    </a:ext>
                  </a:extLst>
                </a:gridCol>
                <a:gridCol w="1917539">
                  <a:extLst>
                    <a:ext uri="{9D8B030D-6E8A-4147-A177-3AD203B41FA5}">
                      <a16:colId xmlns:a16="http://schemas.microsoft.com/office/drawing/2014/main" val="3966516195"/>
                    </a:ext>
                  </a:extLst>
                </a:gridCol>
              </a:tblGrid>
              <a:tr h="424923">
                <a:tc>
                  <a:txBody>
                    <a:bodyPr/>
                    <a:lstStyle/>
                    <a:p>
                      <a:pPr marL="13970" indent="-13970" algn="ctr">
                        <a:spcAft>
                          <a:spcPts val="0"/>
                        </a:spcAft>
                      </a:pPr>
                      <a:r>
                        <a:rPr lang="es-EC" sz="2000" kern="100" dirty="0">
                          <a:effectLst/>
                        </a:rPr>
                        <a:t>CAPACITACIONES</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tc>
                  <a:txBody>
                    <a:bodyPr/>
                    <a:lstStyle/>
                    <a:p>
                      <a:pPr marL="13970" indent="-13970" algn="ctr">
                        <a:spcAft>
                          <a:spcPts val="0"/>
                        </a:spcAft>
                      </a:pPr>
                      <a:r>
                        <a:rPr lang="es-EC" sz="2000" b="1" kern="100" dirty="0">
                          <a:solidFill>
                            <a:schemeClr val="tx1"/>
                          </a:solidFill>
                          <a:effectLst/>
                          <a:latin typeface="+mn-lt"/>
                          <a:ea typeface="+mn-ea"/>
                          <a:cs typeface="+mn-cs"/>
                        </a:rPr>
                        <a:t>LUGAR </a:t>
                      </a:r>
                    </a:p>
                  </a:txBody>
                  <a:tcPr marL="95273" marR="95273" marT="0" marB="0"/>
                </a:tc>
                <a:tc>
                  <a:txBody>
                    <a:bodyPr/>
                    <a:lstStyle/>
                    <a:p>
                      <a:pPr marL="13970" indent="-13970" algn="ctr">
                        <a:spcAft>
                          <a:spcPts val="0"/>
                        </a:spcAft>
                      </a:pPr>
                      <a:r>
                        <a:rPr lang="es-EC" sz="2000" kern="100" dirty="0">
                          <a:effectLst/>
                        </a:rPr>
                        <a:t># DE PERSONAL</a:t>
                      </a:r>
                      <a:endParaRPr lang="es-EC" sz="20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14548665"/>
                  </a:ext>
                </a:extLst>
              </a:tr>
              <a:tr h="477187">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Socialización de protocolo de atención, derivación y actuación de los casos COVID en la institución</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indent="-13970" algn="ctr">
                        <a:spcAft>
                          <a:spcPts val="0"/>
                        </a:spcAft>
                      </a:pPr>
                      <a:r>
                        <a:rPr lang="es-EC" sz="1600" b="1" kern="120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03752589"/>
                  </a:ext>
                </a:extLst>
              </a:tr>
              <a:tr h="298242">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Violencia de género y canales de ayuda</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71394920"/>
                  </a:ext>
                </a:extLst>
              </a:tr>
              <a:tr h="298242">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Manejo de riesgo psicosocial y desempeño laboral</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497080982"/>
                  </a:ext>
                </a:extLst>
              </a:tr>
              <a:tr h="298242">
                <a:tc>
                  <a:txBody>
                    <a:bodyPr/>
                    <a:lstStyle/>
                    <a:p>
                      <a:pPr indent="-180340"/>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Salud sexual y reproductiva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3743348268"/>
                  </a:ext>
                </a:extLst>
              </a:tr>
              <a:tr h="298242">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Capacitación sobre aplicación de póliza de vida</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4126562632"/>
                  </a:ext>
                </a:extLst>
              </a:tr>
              <a:tr h="338592">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Estrategias de orientación al servicio</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3295888263"/>
                  </a:ext>
                </a:extLst>
              </a:tr>
              <a:tr h="298242">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Ética pública</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2054346933"/>
                  </a:ext>
                </a:extLst>
              </a:tr>
              <a:tr h="298242">
                <a:tc>
                  <a:txBody>
                    <a:bodyPr/>
                    <a:lstStyle/>
                    <a:p>
                      <a:pPr marL="13970" indent="-13970">
                        <a:spcAft>
                          <a:spcPts val="0"/>
                        </a:spcAft>
                      </a:pPr>
                      <a:r>
                        <a:rPr lang="es-EC" sz="1600" b="1" kern="1200" dirty="0">
                          <a:solidFill>
                            <a:schemeClr val="tx1"/>
                          </a:solidFill>
                          <a:effectLst/>
                          <a:latin typeface="Arial" panose="020B0604020202020204" pitchFamily="34" charset="0"/>
                          <a:ea typeface="+mn-ea"/>
                          <a:cs typeface="Arial" panose="020B0604020202020204" pitchFamily="34" charset="0"/>
                        </a:rPr>
                        <a:t>Reformas al nuevo reglamento de la LOSNCP</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1228781138"/>
                  </a:ext>
                </a:extLst>
              </a:tr>
              <a:tr h="369375">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Control en la gestión pública</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endPar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95273" marR="95273" marT="0" marB="0"/>
                </a:tc>
                <a:extLst>
                  <a:ext uri="{0D108BD9-81ED-4DB2-BD59-A6C34878D82A}">
                    <a16:rowId xmlns:a16="http://schemas.microsoft.com/office/drawing/2014/main" val="616240540"/>
                  </a:ext>
                </a:extLst>
              </a:tr>
              <a:tr h="477187">
                <a:tc>
                  <a:txBody>
                    <a:bodyPr/>
                    <a:lstStyle/>
                    <a:p>
                      <a:pPr marL="13970" indent="-13970">
                        <a:spcAft>
                          <a:spcPts val="0"/>
                        </a:spcAft>
                      </a:pPr>
                      <a:r>
                        <a:rPr lang="es-ES" sz="1600" b="1" kern="1200" dirty="0">
                          <a:solidFill>
                            <a:schemeClr val="tx1"/>
                          </a:solidFill>
                          <a:effectLst/>
                          <a:latin typeface="Arial" panose="020B0604020202020204" pitchFamily="34" charset="0"/>
                          <a:ea typeface="+mn-ea"/>
                          <a:cs typeface="Arial" panose="020B0604020202020204" pitchFamily="34" charset="0"/>
                        </a:rPr>
                        <a:t>Control y administración de bienes y vehículos en el sector público</a:t>
                      </a:r>
                      <a:endParaRPr lang="es-EC" sz="1600" kern="100" dirty="0">
                        <a:effectLst/>
                        <a:latin typeface="Arial" panose="020B0604020202020204" pitchFamily="34" charset="0"/>
                        <a:ea typeface="Times New Roman" panose="02020603050405020304" pitchFamily="18" charset="0"/>
                        <a:cs typeface="Arial" panose="020B0604020202020204" pitchFamily="34" charset="0"/>
                      </a:endParaRPr>
                    </a:p>
                  </a:txBody>
                  <a:tcPr marL="95273" marR="95273" marT="0" marB="0"/>
                </a:tc>
                <a:tc>
                  <a:txBody>
                    <a:bodyPr/>
                    <a:lstStyle/>
                    <a:p>
                      <a:pPr marL="13970" marR="0" lvl="0" indent="-13970" algn="ctr" defTabSz="914400" rtl="0" eaLnBrk="1" fontAlgn="auto" latinLnBrk="0" hangingPunct="1">
                        <a:lnSpc>
                          <a:spcPct val="100000"/>
                        </a:lnSpc>
                        <a:spcBef>
                          <a:spcPts val="0"/>
                        </a:spcBef>
                        <a:spcAft>
                          <a:spcPts val="0"/>
                        </a:spcAft>
                        <a:buClrTx/>
                        <a:buSzTx/>
                        <a:buFontTx/>
                        <a:buNone/>
                        <a:tabLst/>
                        <a:defRPr/>
                      </a:pPr>
                      <a:r>
                        <a:rPr lang="es-EC" sz="1600" b="1" kern="1200" noProof="0" dirty="0">
                          <a:solidFill>
                            <a:schemeClr val="tx1"/>
                          </a:solidFill>
                          <a:effectLst/>
                          <a:latin typeface="Arial" panose="020B0604020202020204" pitchFamily="34" charset="0"/>
                          <a:ea typeface="+mn-ea"/>
                          <a:cs typeface="Arial" panose="020B0604020202020204" pitchFamily="34" charset="0"/>
                        </a:rPr>
                        <a:t>Otavalo</a:t>
                      </a:r>
                    </a:p>
                  </a:txBody>
                  <a:tcPr marL="95273" marR="95273"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37</a:t>
                      </a:r>
                    </a:p>
                  </a:txBody>
                  <a:tcPr marL="95273" marR="95273" marT="0" marB="0"/>
                </a:tc>
                <a:extLst>
                  <a:ext uri="{0D108BD9-81ED-4DB2-BD59-A6C34878D82A}">
                    <a16:rowId xmlns:a16="http://schemas.microsoft.com/office/drawing/2014/main" val="2779791309"/>
                  </a:ext>
                </a:extLst>
              </a:tr>
            </a:tbl>
          </a:graphicData>
        </a:graphic>
      </p:graphicFrame>
      <p:sp>
        <p:nvSpPr>
          <p:cNvPr id="5" name="Rectángulo 4">
            <a:extLst>
              <a:ext uri="{FF2B5EF4-FFF2-40B4-BE49-F238E27FC236}">
                <a16:creationId xmlns:a16="http://schemas.microsoft.com/office/drawing/2014/main" id="{F871B2AA-2E5B-1623-6A37-A1D336FCB935}"/>
              </a:ext>
            </a:extLst>
          </p:cNvPr>
          <p:cNvSpPr/>
          <p:nvPr/>
        </p:nvSpPr>
        <p:spPr>
          <a:xfrm>
            <a:off x="3582331" y="245799"/>
            <a:ext cx="5027338" cy="1446550"/>
          </a:xfrm>
          <a:prstGeom prst="rect">
            <a:avLst/>
          </a:prstGeom>
        </p:spPr>
        <p:txBody>
          <a:bodyPr wrap="none">
            <a:spAutoFit/>
          </a:bodyPr>
          <a:lstStyle/>
          <a:p>
            <a:r>
              <a:rPr lang="es-ES" sz="4400" b="1" dirty="0">
                <a:latin typeface="Bahnschrift Condensed" panose="020B0502040204020203" pitchFamily="34" charset="0"/>
                <a:ea typeface="Times New Roman" panose="02020603050405020304" pitchFamily="18" charset="0"/>
                <a:cs typeface="Times New Roman" panose="02020603050405020304" pitchFamily="18" charset="0"/>
              </a:rPr>
              <a:t>GESTIÓN TALENTO HUMANO</a:t>
            </a:r>
            <a:endParaRPr lang="es-EC" sz="4000" dirty="0">
              <a:effectLst/>
              <a:latin typeface="Bahnschrift Condensed" panose="020B0502040204020203" pitchFamily="34" charset="0"/>
              <a:ea typeface="Times New Roman" panose="02020603050405020304" pitchFamily="18" charset="0"/>
              <a:cs typeface="Times New Roman" panose="02020603050405020304" pitchFamily="18" charset="0"/>
            </a:endParaRPr>
          </a:p>
          <a:p>
            <a:pPr>
              <a:spcAft>
                <a:spcPts val="0"/>
              </a:spcAft>
            </a:pPr>
            <a:endParaRPr lang="es-EC" sz="4400" dirty="0">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400294EB-0BA6-3865-7DD0-645BF75D6A0C}"/>
              </a:ext>
            </a:extLst>
          </p:cNvPr>
          <p:cNvSpPr/>
          <p:nvPr/>
        </p:nvSpPr>
        <p:spPr>
          <a:xfrm>
            <a:off x="1540386" y="1156446"/>
            <a:ext cx="9111228" cy="461665"/>
          </a:xfrm>
          <a:prstGeom prst="rect">
            <a:avLst/>
          </a:prstGeom>
        </p:spPr>
        <p:txBody>
          <a:bodyPr wrap="square">
            <a:spAutoFit/>
          </a:bodyPr>
          <a:lstStyle/>
          <a:p>
            <a:r>
              <a:rPr lang="es-ES" sz="2400" b="1" dirty="0">
                <a:ea typeface="Calibri" panose="020F0502020204030204" pitchFamily="34" charset="0"/>
              </a:rPr>
              <a:t>Capacitación al personal Administrativo y Operativo:</a:t>
            </a:r>
            <a:endParaRPr lang="es-EC" sz="2400" b="1" dirty="0">
              <a:ea typeface="Calibri" panose="020F0502020204030204" pitchFamily="34" charset="0"/>
            </a:endParaRPr>
          </a:p>
        </p:txBody>
      </p:sp>
      <p:pic>
        <p:nvPicPr>
          <p:cNvPr id="7" name="Imagen 6">
            <a:extLst>
              <a:ext uri="{FF2B5EF4-FFF2-40B4-BE49-F238E27FC236}">
                <a16:creationId xmlns:a16="http://schemas.microsoft.com/office/drawing/2014/main" id="{714272DC-26C0-DD58-521C-81A39EFABE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1554"/>
            <a:ext cx="12192000" cy="1368400"/>
          </a:xfrm>
          <a:prstGeom prst="rect">
            <a:avLst/>
          </a:prstGeom>
        </p:spPr>
      </p:pic>
    </p:spTree>
    <p:extLst>
      <p:ext uri="{BB962C8B-B14F-4D97-AF65-F5344CB8AC3E}">
        <p14:creationId xmlns:p14="http://schemas.microsoft.com/office/powerpoint/2010/main" val="21171917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2367</TotalTime>
  <Words>1472</Words>
  <Application>Microsoft Office PowerPoint</Application>
  <PresentationFormat>Panorámica</PresentationFormat>
  <Paragraphs>269</Paragraphs>
  <Slides>30</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30</vt:i4>
      </vt:variant>
    </vt:vector>
  </HeadingPairs>
  <TitlesOfParts>
    <vt:vector size="39" baseType="lpstr">
      <vt:lpstr>Arial</vt:lpstr>
      <vt:lpstr>Bahnschrift Condensed</vt:lpstr>
      <vt:lpstr>Calibri</vt:lpstr>
      <vt:lpstr>Calibri Light</vt:lpstr>
      <vt:lpstr>Constantia</vt:lpstr>
      <vt:lpstr>Eras Bold ITC</vt:lpstr>
      <vt:lpstr>Lucida Calligraphy</vt:lpstr>
      <vt:lpstr>Times New Roman</vt:lpstr>
      <vt:lpstr>Tema de Office</vt:lpstr>
      <vt:lpstr>Presentación de PowerPoint</vt:lpstr>
      <vt:lpstr>Presentación de PowerPoint</vt:lpstr>
      <vt:lpstr>GESTIÓN TALENTO HUMANO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APROBACIÓN DE PLANOS PARA LA CONSTRUCCIÓN DE LA NUEVA ESTACIÓN DE BOMBEROS DEL CANTÓN OTAVALO </vt:lpstr>
      <vt:lpstr>Presentación de PowerPoint</vt:lpstr>
      <vt:lpstr>CUMPLIMIENTO DE SUGERENCIAS CIUDADANAS AÑO 2021</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SUPERTRONICA</dc:creator>
  <cp:lastModifiedBy>Jefatura</cp:lastModifiedBy>
  <cp:revision>113</cp:revision>
  <dcterms:created xsi:type="dcterms:W3CDTF">2023-05-04T14:47:13Z</dcterms:created>
  <dcterms:modified xsi:type="dcterms:W3CDTF">2023-05-10T23:32:15Z</dcterms:modified>
</cp:coreProperties>
</file>